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8" r:id="rId4"/>
    <p:sldId id="312" r:id="rId5"/>
    <p:sldId id="265" r:id="rId6"/>
    <p:sldId id="286" r:id="rId7"/>
    <p:sldId id="287" r:id="rId8"/>
    <p:sldId id="268" r:id="rId9"/>
    <p:sldId id="290" r:id="rId10"/>
    <p:sldId id="282" r:id="rId11"/>
    <p:sldId id="299" r:id="rId12"/>
    <p:sldId id="300" r:id="rId13"/>
    <p:sldId id="314" r:id="rId14"/>
    <p:sldId id="304" r:id="rId15"/>
    <p:sldId id="284" r:id="rId16"/>
    <p:sldId id="266" r:id="rId17"/>
    <p:sldId id="289" r:id="rId18"/>
    <p:sldId id="285" r:id="rId19"/>
    <p:sldId id="267" r:id="rId20"/>
    <p:sldId id="271" r:id="rId21"/>
    <p:sldId id="307" r:id="rId22"/>
    <p:sldId id="274" r:id="rId23"/>
    <p:sldId id="293" r:id="rId24"/>
    <p:sldId id="302" r:id="rId25"/>
    <p:sldId id="295" r:id="rId26"/>
    <p:sldId id="305" r:id="rId27"/>
    <p:sldId id="315" r:id="rId28"/>
    <p:sldId id="298" r:id="rId29"/>
    <p:sldId id="297" r:id="rId30"/>
    <p:sldId id="306" r:id="rId31"/>
    <p:sldId id="308" r:id="rId32"/>
    <p:sldId id="310" r:id="rId33"/>
    <p:sldId id="309" r:id="rId34"/>
    <p:sldId id="303" r:id="rId35"/>
    <p:sldId id="270" r:id="rId36"/>
    <p:sldId id="313" r:id="rId37"/>
    <p:sldId id="263" r:id="rId38"/>
    <p:sldId id="275" r:id="rId39"/>
    <p:sldId id="277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101" d="100"/>
          <a:sy n="101" d="100"/>
        </p:scale>
        <p:origin x="31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6F5F0-07DA-4418-85CE-696C5F9C0BE9}" type="datetimeFigureOut">
              <a:rPr lang="fr-FR" smtClean="0"/>
              <a:pPr/>
              <a:t>10/02/2017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0DE67-096A-4999-80EB-D065D3211E3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f.ca/film/quelques_feministes_americaines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fr-CA" dirty="0"/>
              <a:t>Célébrations et critiques des pensées féministes, lesbiennes et [</a:t>
            </a:r>
            <a:r>
              <a:rPr lang="fr-CA" dirty="0" err="1"/>
              <a:t>queer</a:t>
            </a:r>
            <a:r>
              <a:rPr lang="fr-CA" dirty="0"/>
              <a:t>] of </a:t>
            </a:r>
            <a:r>
              <a:rPr lang="fr-CA" dirty="0" err="1"/>
              <a:t>color</a:t>
            </a:r>
            <a:br>
              <a:rPr lang="fr-CA" dirty="0"/>
            </a:br>
            <a:br>
              <a:rPr lang="fr-CA" dirty="0"/>
            </a:br>
            <a:r>
              <a:rPr lang="fr-CA" sz="3100" dirty="0"/>
              <a:t>8, 15 et 22 février à la librairie Zone Libre</a:t>
            </a:r>
            <a:endParaRPr lang="fr-FR" sz="31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69368" y="4221088"/>
            <a:ext cx="6400800" cy="1752600"/>
          </a:xfrm>
        </p:spPr>
        <p:txBody>
          <a:bodyPr/>
          <a:lstStyle/>
          <a:p>
            <a:r>
              <a:rPr lang="fr-CA" dirty="0"/>
              <a:t>Je reconnais que nous nous rassemblons ici sur le territoire des </a:t>
            </a:r>
            <a:r>
              <a:rPr lang="fr-CA" dirty="0" err="1"/>
              <a:t>Kanien’kehá</a:t>
            </a:r>
            <a:r>
              <a:rPr lang="fr-CA" dirty="0"/>
              <a:t>: ka (Mohawk)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lesbianisme radical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« [l]a catégorie de sexe est une catégorie politique qui fonde la société en tant qu’hétérosexuelle »</a:t>
            </a:r>
          </a:p>
          <a:p>
            <a:r>
              <a:rPr lang="fr-CA" dirty="0"/>
              <a:t>« Les lesbiennes ne sont pas des femmes »</a:t>
            </a:r>
          </a:p>
          <a:p>
            <a:r>
              <a:rPr lang="fr-CA" dirty="0"/>
              <a:t>« Le lesbianisme ouvre sur une autre dimension de l’humain (dans la mesure où sa définition ne se fonde pas sur la « différence » des sexes) » </a:t>
            </a:r>
          </a:p>
          <a:p>
            <a:endParaRPr lang="fr-CA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lesbianisme radical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fr-CA" sz="1800" dirty="0"/>
              <a:t>Gale Rubin (1949): « The Traffic in </a:t>
            </a:r>
            <a:r>
              <a:rPr lang="fr-CA" sz="1800" dirty="0" err="1"/>
              <a:t>Women</a:t>
            </a:r>
            <a:r>
              <a:rPr lang="fr-CA" sz="1800" dirty="0"/>
              <a:t>: Notes ont the </a:t>
            </a:r>
            <a:r>
              <a:rPr lang="fr-CA" sz="1800" dirty="0" err="1"/>
              <a:t>ʿʿPolitical</a:t>
            </a:r>
            <a:r>
              <a:rPr lang="fr-CA" sz="1800" dirty="0"/>
              <a:t> </a:t>
            </a:r>
            <a:r>
              <a:rPr lang="fr-CA" sz="1800" dirty="0" err="1"/>
              <a:t>Economyʾʾof</a:t>
            </a:r>
            <a:r>
              <a:rPr lang="fr-CA" sz="1800" dirty="0"/>
              <a:t> </a:t>
            </a:r>
            <a:r>
              <a:rPr lang="fr-CA" sz="1800" dirty="0" err="1"/>
              <a:t>Sex</a:t>
            </a:r>
            <a:r>
              <a:rPr lang="fr-CA" sz="1800" dirty="0"/>
              <a:t> » (1975) et </a:t>
            </a:r>
            <a:r>
              <a:rPr lang="en-US" sz="1800" dirty="0"/>
              <a:t> </a:t>
            </a:r>
            <a:r>
              <a:rPr lang="fr-CA" sz="1800" dirty="0"/>
              <a:t>« </a:t>
            </a:r>
            <a:r>
              <a:rPr lang="en-US" sz="1800" dirty="0"/>
              <a:t>Thinking Sex: Notes for a Radical Theory of the Politics of Sexuality</a:t>
            </a:r>
            <a:r>
              <a:rPr lang="fr-CA" sz="1800" dirty="0"/>
              <a:t> » (1984) [En ligne]</a:t>
            </a:r>
          </a:p>
          <a:p>
            <a:r>
              <a:rPr lang="fr-CA" sz="1800" dirty="0"/>
              <a:t>Mary Daly: </a:t>
            </a:r>
            <a:r>
              <a:rPr lang="fr-CA" sz="1800" i="1" dirty="0" err="1"/>
              <a:t>Gyn</a:t>
            </a:r>
            <a:r>
              <a:rPr lang="fr-CA" sz="1800" i="1" dirty="0"/>
              <a:t> /</a:t>
            </a:r>
            <a:r>
              <a:rPr lang="fr-CA" sz="1800" i="1" dirty="0" err="1"/>
              <a:t>Ecology</a:t>
            </a:r>
            <a:r>
              <a:rPr lang="fr-CA" sz="1800" dirty="0"/>
              <a:t>, (1978) [En ligne]</a:t>
            </a:r>
          </a:p>
          <a:p>
            <a:r>
              <a:rPr lang="fr-CA" sz="1800" dirty="0"/>
              <a:t>Monique Wittig: </a:t>
            </a:r>
            <a:r>
              <a:rPr lang="fr-CA" sz="1800" i="1" dirty="0"/>
              <a:t>La pensée straight </a:t>
            </a:r>
            <a:r>
              <a:rPr lang="fr-CA" sz="1800" dirty="0"/>
              <a:t>(1981)</a:t>
            </a:r>
          </a:p>
          <a:p>
            <a:r>
              <a:rPr lang="fr-CA" sz="1800" dirty="0"/>
              <a:t>Articles « On ne nait pas femme » et « La pensée straight » paru dans la revue </a:t>
            </a:r>
            <a:r>
              <a:rPr lang="fr-CA" sz="1800" i="1" dirty="0"/>
              <a:t>Questions féministes. </a:t>
            </a:r>
            <a:r>
              <a:rPr lang="fr-CA" sz="1800" dirty="0"/>
              <a:t>Ces publications sont à la source de la création du lesbianisme radical. Destruction du mythe de la femme</a:t>
            </a:r>
          </a:p>
          <a:p>
            <a:r>
              <a:rPr lang="fr-CA" sz="1800" dirty="0"/>
              <a:t>« La marque ne préexiste pas à l’oppression » comme pour le féminisme radical</a:t>
            </a:r>
            <a:endParaRPr lang="fr-CA" sz="1800" i="1" dirty="0"/>
          </a:p>
          <a:p>
            <a:r>
              <a:rPr lang="fr-CA" sz="1800" dirty="0"/>
              <a:t>L’hétérosexualité comme système principal à abattre; grille d’analyse principale</a:t>
            </a:r>
          </a:p>
          <a:p>
            <a:r>
              <a:rPr lang="fr-CA" sz="1800" dirty="0"/>
              <a:t>Homme et femme sont des outils de la domination; ils n’ont pas toujours existé</a:t>
            </a:r>
          </a:p>
          <a:p>
            <a:r>
              <a:rPr lang="fr-CA" sz="1800" dirty="0"/>
              <a:t>La lesbienne est une hors-la-loi, une stratégie, une posture sociale</a:t>
            </a:r>
          </a:p>
          <a:p>
            <a:r>
              <a:rPr lang="fr-CA" sz="1800" dirty="0"/>
              <a:t>Se pense comme une culture en parallèle de celle dominante</a:t>
            </a:r>
          </a:p>
          <a:p>
            <a:endParaRPr lang="fr-CA" sz="1600" dirty="0"/>
          </a:p>
        </p:txBody>
      </p:sp>
    </p:spTree>
    <p:extLst>
      <p:ext uri="{BB962C8B-B14F-4D97-AF65-F5344CB8AC3E}">
        <p14:creationId xmlns:p14="http://schemas.microsoft.com/office/powerpoint/2010/main" val="2587362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Monique Wittig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Wittig (1935-2003)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3" y="2276872"/>
            <a:ext cx="8990983" cy="423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145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Traduction de la citation précédente de Wittig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« Il fut un temps où tu n’étais pas une esclave, souviens-toi. Tu marchais seule, pleine de rires, te baignant le ventre à l’air. Tu dis que tu en as perdu toute mémoire, souviens-toi… Tu dis qu’il n’y a pas de mots pour décrire ce temps-là, tu dis qu’il n’existe pas. Fais un effort pour te souvenir. Ou, à défaut, invente. » (Ma traduction) Extrait de </a:t>
            </a:r>
            <a:r>
              <a:rPr lang="fr-CA" i="1" dirty="0"/>
              <a:t>Les Guerrières</a:t>
            </a:r>
            <a:r>
              <a:rPr lang="fr-CA" dirty="0"/>
              <a:t>. Disponible en français à la BANQ et gratuitement en anglais, en ligne.</a:t>
            </a:r>
          </a:p>
        </p:txBody>
      </p:sp>
    </p:spTree>
    <p:extLst>
      <p:ext uri="{BB962C8B-B14F-4D97-AF65-F5344CB8AC3E}">
        <p14:creationId xmlns:p14="http://schemas.microsoft.com/office/powerpoint/2010/main" val="2788836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Monique Wittig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Une française ayant passé une bonne partie de sa vie aux États-Unis, où elle a enseigné à l’Université d’Arizona, à Tucson</a:t>
            </a:r>
          </a:p>
          <a:p>
            <a:r>
              <a:rPr lang="fr-CA" dirty="0"/>
              <a:t>Essayiste, romancière, intellectuelle</a:t>
            </a:r>
          </a:p>
          <a:p>
            <a:r>
              <a:rPr lang="fr-CA" dirty="0"/>
              <a:t>Une des fondatrices du MLF</a:t>
            </a:r>
          </a:p>
          <a:p>
            <a:r>
              <a:rPr lang="fr-CA" dirty="0"/>
              <a:t>Une des membres des gouines rouges (réaction au MLF et au FHAR (Front Homosexuel d’Action Révolutionnaire)), 1971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6367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La pensée </a:t>
            </a:r>
            <a:r>
              <a:rPr lang="fr-CA" i="1" dirty="0"/>
              <a:t>straight</a:t>
            </a:r>
            <a:r>
              <a:rPr lang="fr-CA" dirty="0"/>
              <a:t> de Monique Wittig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77500" lnSpcReduction="20000"/>
          </a:bodyPr>
          <a:lstStyle/>
          <a:p>
            <a:r>
              <a:rPr lang="fr-CA" dirty="0"/>
              <a:t>Paru en anglais en 1980. Disponible aussi en français.</a:t>
            </a:r>
          </a:p>
          <a:p>
            <a:r>
              <a:rPr lang="fr-CA" dirty="0"/>
              <a:t>Recueil de communications et d’articles</a:t>
            </a:r>
          </a:p>
          <a:p>
            <a:r>
              <a:rPr lang="fr-CA" dirty="0"/>
              <a:t>L’hétérosexualité en tant que régime politique</a:t>
            </a:r>
          </a:p>
          <a:p>
            <a:r>
              <a:rPr lang="fr-CA" dirty="0"/>
              <a:t>« Homme » et « femme » sont des catégories politiques ou des classes sociales. C’est l’hétérosexualité qui crée ces classes et non les classes qui créent l’hétérosexualité</a:t>
            </a:r>
          </a:p>
          <a:p>
            <a:r>
              <a:rPr lang="fr-CA" dirty="0"/>
              <a:t>La lesbienne comme transfuge à sa classe, comme marron</a:t>
            </a:r>
          </a:p>
          <a:p>
            <a:r>
              <a:rPr lang="fr-CA" dirty="0"/>
              <a:t>Déplacement du point de vu, de la femme à la lesbienne</a:t>
            </a:r>
          </a:p>
          <a:p>
            <a:r>
              <a:rPr lang="fr-CA" dirty="0"/>
              <a:t>Déplacement de l’enjeu féministe de l’analyse du patriarcat vers celle de l’hétérosexualité</a:t>
            </a:r>
          </a:p>
          <a:p>
            <a:r>
              <a:rPr lang="fr-CA" dirty="0"/>
              <a:t>Wittig propose en ses termes l’idée de la non-coïncidence du genre et du sexe avec la lesbienne, d’où pourquoi Judith Butler s’en inspire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 lesbianisme radical au Québec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/>
              <a:t>La revue </a:t>
            </a:r>
            <a:r>
              <a:rPr lang="fr-CA" i="1" dirty="0"/>
              <a:t>Amazones d’hier, lesbiennes d’aujourd’hui </a:t>
            </a:r>
            <a:r>
              <a:rPr lang="fr-CA" dirty="0"/>
              <a:t>(AHLA) lancée 1982 </a:t>
            </a:r>
          </a:p>
          <a:p>
            <a:r>
              <a:rPr lang="fr-CA" dirty="0"/>
              <a:t>Ginette Bergeron, Ariane Brunet, Louise Turcotte et Danielle Charest</a:t>
            </a:r>
          </a:p>
          <a:p>
            <a:r>
              <a:rPr lang="fr-CA" dirty="0"/>
              <a:t>S’inspire du lesbianisme radical français</a:t>
            </a:r>
          </a:p>
          <a:p>
            <a:r>
              <a:rPr lang="fr-CA" dirty="0"/>
              <a:t>À la base, un documentaire d’une centaine de minutes</a:t>
            </a:r>
          </a:p>
          <a:p>
            <a:r>
              <a:rPr lang="fr-CA" dirty="0"/>
              <a:t>Collaborations de Monique Wittig et Nicole-Claude Mathieu</a:t>
            </a:r>
          </a:p>
          <a:p>
            <a:r>
              <a:rPr lang="fr-CA" dirty="0"/>
              <a:t>La revue est relancée en 2015 par Dominique Bourque avec un numéro hommage à Danielle Charest</a:t>
            </a:r>
          </a:p>
          <a:p>
            <a:r>
              <a:rPr lang="fr-CA" dirty="0"/>
              <a:t>Méprise du lesbianisme radical pour du séparatisme lesbien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Célébrations et critiques du lesbianisme radical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Autofit/>
          </a:bodyPr>
          <a:lstStyle/>
          <a:p>
            <a:r>
              <a:rPr lang="fr-CA" sz="1600" dirty="0"/>
              <a:t>Célébrations</a:t>
            </a:r>
          </a:p>
          <a:p>
            <a:pPr lvl="1"/>
            <a:r>
              <a:rPr lang="fr-CA" sz="1600" dirty="0"/>
              <a:t>Théorisation de l’hétérosexualité; elle n’est plus perçue comme normale</a:t>
            </a:r>
          </a:p>
          <a:p>
            <a:pPr lvl="1"/>
            <a:r>
              <a:rPr lang="fr-CA" sz="1600" dirty="0"/>
              <a:t>La lesbianisme est une posture; les lesbiennes ne sont ni femmes ni nouvelle catégorie</a:t>
            </a:r>
          </a:p>
          <a:p>
            <a:pPr lvl="1"/>
            <a:r>
              <a:rPr lang="fr-CA" sz="1600" dirty="0"/>
              <a:t>Revalorisation de la poétesse Sappho et des Amazones</a:t>
            </a:r>
          </a:p>
          <a:p>
            <a:pPr lvl="1"/>
            <a:r>
              <a:rPr lang="fr-CA" sz="1600" dirty="0"/>
              <a:t>Important travail de la langue (française et anglaise) et du langage (symboles et mythes)</a:t>
            </a:r>
          </a:p>
          <a:p>
            <a:pPr marL="457200" lvl="1" indent="0">
              <a:buNone/>
            </a:pPr>
            <a:endParaRPr lang="fr-CA" sz="1600" dirty="0"/>
          </a:p>
          <a:p>
            <a:r>
              <a:rPr lang="fr-CA" sz="1600" dirty="0"/>
              <a:t>Critiques</a:t>
            </a:r>
          </a:p>
          <a:p>
            <a:pPr lvl="1"/>
            <a:r>
              <a:rPr lang="fr-CA" sz="1600" dirty="0"/>
              <a:t>L’abolition de l’hétérosexualité n’abolira pas toutes les oppressions ( </a:t>
            </a:r>
            <a:r>
              <a:rPr lang="fr-CA" sz="1600" dirty="0" err="1"/>
              <a:t>Cherríe</a:t>
            </a:r>
            <a:r>
              <a:rPr lang="fr-CA" sz="1600" dirty="0"/>
              <a:t> </a:t>
            </a:r>
            <a:r>
              <a:rPr lang="fr-CA" sz="1600" dirty="0" err="1"/>
              <a:t>Moraga</a:t>
            </a:r>
            <a:r>
              <a:rPr lang="fr-CA" sz="1600" dirty="0"/>
              <a:t> et Gloria </a:t>
            </a:r>
            <a:r>
              <a:rPr lang="fr-CA" sz="1600" dirty="0" err="1"/>
              <a:t>Anzaldúa</a:t>
            </a:r>
            <a:r>
              <a:rPr lang="fr-CA" sz="1600" dirty="0"/>
              <a:t>)</a:t>
            </a:r>
          </a:p>
          <a:p>
            <a:pPr lvl="1"/>
            <a:r>
              <a:rPr lang="fr-CA" sz="1600" dirty="0"/>
              <a:t>Il n’y a pas de libération individuelle sans libération collective (Anne </a:t>
            </a:r>
            <a:r>
              <a:rPr lang="fr-CA" sz="1600" dirty="0" err="1"/>
              <a:t>Koedt</a:t>
            </a:r>
            <a:r>
              <a:rPr lang="fr-CA" sz="1600" dirty="0"/>
              <a:t>)</a:t>
            </a:r>
          </a:p>
          <a:p>
            <a:pPr lvl="1"/>
            <a:r>
              <a:rPr lang="fr-CA" sz="1600" dirty="0"/>
              <a:t>Désexualisation des lesbiennes (Dorothy Allison)</a:t>
            </a:r>
          </a:p>
          <a:p>
            <a:pPr lvl="1"/>
            <a:r>
              <a:rPr lang="fr-CA" sz="1600" dirty="0">
                <a:cs typeface="Times New Roman" panose="02020603050405020304" pitchFamily="18" charset="0"/>
              </a:rPr>
              <a:t>La lesbienne comme figure ultime du féminisme</a:t>
            </a:r>
          </a:p>
          <a:p>
            <a:pPr lvl="1"/>
            <a:r>
              <a:rPr lang="fr-CA" sz="1600" dirty="0" err="1">
                <a:cs typeface="Times New Roman" panose="02020603050405020304" pitchFamily="18" charset="0"/>
              </a:rPr>
              <a:t>Audre</a:t>
            </a:r>
            <a:r>
              <a:rPr lang="fr-CA" sz="1600" dirty="0">
                <a:cs typeface="Times New Roman" panose="02020603050405020304" pitchFamily="18" charset="0"/>
              </a:rPr>
              <a:t> </a:t>
            </a:r>
            <a:r>
              <a:rPr lang="fr-CA" sz="1600" dirty="0" err="1">
                <a:cs typeface="Times New Roman" panose="02020603050405020304" pitchFamily="18" charset="0"/>
              </a:rPr>
              <a:t>Lorde</a:t>
            </a:r>
            <a:r>
              <a:rPr lang="fr-CA" sz="1600" dirty="0">
                <a:cs typeface="Times New Roman" panose="02020603050405020304" pitchFamily="18" charset="0"/>
              </a:rPr>
              <a:t> dénonce leur racisme, leur tendance à taire les voix des femmes noires et à voiler leur vécu</a:t>
            </a:r>
          </a:p>
          <a:p>
            <a:pPr lvl="1"/>
            <a:r>
              <a:rPr lang="fr-CA" sz="1600" dirty="0">
                <a:cs typeface="Times New Roman" panose="02020603050405020304" pitchFamily="18" charset="0"/>
              </a:rPr>
              <a:t>C’est problématique d’user de l’allégorie de l’esclavage sans parler de race</a:t>
            </a:r>
          </a:p>
          <a:p>
            <a:pPr lvl="1"/>
            <a:r>
              <a:rPr lang="fr-CA" sz="1600" dirty="0"/>
              <a:t>Problématisation, voire mépris, de la masculinité féminine (</a:t>
            </a:r>
            <a:r>
              <a:rPr lang="fr-CA" sz="1600" i="1" dirty="0" err="1"/>
              <a:t>butch</a:t>
            </a:r>
            <a:r>
              <a:rPr lang="fr-CA" sz="1600" dirty="0"/>
              <a:t>, </a:t>
            </a:r>
            <a:r>
              <a:rPr lang="fr-CA" sz="1600" i="1" dirty="0"/>
              <a:t>MOC</a:t>
            </a:r>
            <a:r>
              <a:rPr lang="fr-CA" sz="1600" dirty="0"/>
              <a:t>), des personnes </a:t>
            </a:r>
            <a:r>
              <a:rPr lang="fr-CA" sz="1600" dirty="0" err="1"/>
              <a:t>trans</a:t>
            </a:r>
            <a:r>
              <a:rPr lang="fr-CA" sz="1600" dirty="0"/>
              <a:t>, des pratiques BDSM, du travail du sexe et de la pornographie</a:t>
            </a:r>
          </a:p>
          <a:p>
            <a:pPr lvl="1"/>
            <a:r>
              <a:rPr lang="fr-CA" sz="1600" dirty="0"/>
              <a:t>Il peut y avoir de la domination entre lesbiennes </a:t>
            </a:r>
          </a:p>
        </p:txBody>
      </p:sp>
    </p:spTree>
    <p:extLst>
      <p:ext uri="{BB962C8B-B14F-4D97-AF65-F5344CB8AC3E}">
        <p14:creationId xmlns:p14="http://schemas.microsoft.com/office/powerpoint/2010/main" val="1535364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 lesbianisme féministe (ou féminisme lesbien)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fr-CA" dirty="0"/>
          </a:p>
          <a:p>
            <a:r>
              <a:rPr lang="fr-CA" dirty="0"/>
              <a:t>Émerge de la critique des mouvements des femmes et des mouvements gais </a:t>
            </a:r>
          </a:p>
          <a:p>
            <a:r>
              <a:rPr lang="fr-CA" dirty="0"/>
              <a:t>Recherche d’égalités juridiques (droits aux mariage, à la famille) et sociales (luttes </a:t>
            </a:r>
            <a:r>
              <a:rPr lang="fr-CA" dirty="0" err="1"/>
              <a:t>anti-discriminatoires</a:t>
            </a:r>
            <a:r>
              <a:rPr lang="fr-CA" dirty="0"/>
              <a:t>, contre la </a:t>
            </a:r>
            <a:r>
              <a:rPr lang="fr-CA" dirty="0" err="1"/>
              <a:t>lesbophobie</a:t>
            </a:r>
            <a:r>
              <a:rPr lang="fr-CA" dirty="0"/>
              <a:t>)</a:t>
            </a:r>
          </a:p>
          <a:p>
            <a:r>
              <a:rPr lang="fr-CA" dirty="0"/>
              <a:t>Un courant assez libéral</a:t>
            </a:r>
          </a:p>
          <a:p>
            <a:r>
              <a:rPr lang="fr-CA" dirty="0"/>
              <a:t>Axé sur la lutte contre le patriarcat plutôt que sur sa destruction</a:t>
            </a:r>
          </a:p>
          <a:p>
            <a:r>
              <a:rPr lang="fr-CA" dirty="0"/>
              <a:t>Hétérosexualité et homosexualité ont tendance à être perçu comme des pratiques, des orientations sexuelles</a:t>
            </a:r>
          </a:p>
          <a:p>
            <a:r>
              <a:rPr lang="fr-CA" dirty="0"/>
              <a:t>Branche plus ou moins essentialiste renforçant les genres traditionnels (catégories de sexe)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 lesbianisme féministe (ou le féminisme lesbien)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974540"/>
            <a:ext cx="8229600" cy="2620888"/>
          </a:xfrm>
        </p:spPr>
        <p:txBody>
          <a:bodyPr>
            <a:normAutofit/>
          </a:bodyPr>
          <a:lstStyle/>
          <a:p>
            <a:r>
              <a:rPr lang="fr-CA" dirty="0"/>
              <a:t>Adrienne Rich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996952"/>
            <a:ext cx="6014640" cy="33080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Au-delà de l’orientation sexuelle: le lesbianisme en tant que pensée politique</a:t>
            </a:r>
            <a:endParaRPr lang="fr-FR" dirty="0"/>
          </a:p>
        </p:txBody>
      </p:sp>
      <p:pic>
        <p:nvPicPr>
          <p:cNvPr id="4" name="Espace réservé du contenu 3" descr="witt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5517" y="1988840"/>
            <a:ext cx="3088331" cy="4438578"/>
          </a:xfrm>
        </p:spPr>
      </p:pic>
      <p:pic>
        <p:nvPicPr>
          <p:cNvPr id="5" name="Image 4" descr="Jill-Johnston-by-Charles-Beyer-199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3740342"/>
            <a:ext cx="2952328" cy="3001026"/>
          </a:xfrm>
          <a:prstGeom prst="rect">
            <a:avLst/>
          </a:prstGeom>
        </p:spPr>
      </p:pic>
      <p:pic>
        <p:nvPicPr>
          <p:cNvPr id="6" name="Image 5" descr="adrienne-ric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0466" y="1772816"/>
            <a:ext cx="3853534" cy="25202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8116">
            <a:off x="6566833" y="5218780"/>
            <a:ext cx="1855656" cy="9278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308" y="4554392"/>
            <a:ext cx="3267822" cy="19256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144626"/>
            <a:ext cx="3028950" cy="151447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Adrienne Rich (1929-2012)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CA" dirty="0"/>
              <a:t>Une Étatsunienne « </a:t>
            </a:r>
            <a:r>
              <a:rPr lang="fr-CA" dirty="0" err="1"/>
              <a:t>Compulsory</a:t>
            </a:r>
            <a:r>
              <a:rPr lang="fr-CA" dirty="0"/>
              <a:t> </a:t>
            </a:r>
            <a:r>
              <a:rPr lang="fr-CA" dirty="0" err="1"/>
              <a:t>Heterosexuality</a:t>
            </a:r>
            <a:r>
              <a:rPr lang="fr-CA" dirty="0"/>
              <a:t> and </a:t>
            </a:r>
            <a:r>
              <a:rPr lang="fr-CA" dirty="0" err="1"/>
              <a:t>Lesbian</a:t>
            </a:r>
            <a:r>
              <a:rPr lang="fr-CA" dirty="0"/>
              <a:t> Existence » (1980, et 1981 en français sous le titre « La contrainte à l’hétérosexualité et l’expérience lesbienne »(Disponible gratuitement en lige) dans </a:t>
            </a:r>
            <a:r>
              <a:rPr lang="fr-CA" i="1" dirty="0"/>
              <a:t>Nouvelles Questions féministes</a:t>
            </a:r>
            <a:r>
              <a:rPr lang="fr-CA" dirty="0"/>
              <a:t>. Il s’agit d’une réponse aux articles de Wittig </a:t>
            </a:r>
          </a:p>
          <a:p>
            <a:r>
              <a:rPr lang="fr-CA" dirty="0"/>
              <a:t>Les lesbianisme n’est pas qu’une orientation sexuelle ou un mode de vie, mais ne vise pas la destruction des catégories</a:t>
            </a:r>
          </a:p>
          <a:p>
            <a:r>
              <a:rPr lang="fr-CA" dirty="0"/>
              <a:t>Le lesbianisme « prive » les hommes d’un accès aux femmes</a:t>
            </a:r>
          </a:p>
          <a:p>
            <a:pPr marL="0" indent="0">
              <a:buNone/>
            </a:pPr>
            <a:endParaRPr lang="fr-C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Premier concept de Rich: « la contrainte à l’hétérosexualité 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826" y="1844824"/>
            <a:ext cx="8229600" cy="4525963"/>
          </a:xfrm>
        </p:spPr>
        <p:txBody>
          <a:bodyPr/>
          <a:lstStyle/>
          <a:p>
            <a:r>
              <a:rPr lang="fr-FR" sz="4000" dirty="0"/>
              <a:t>L’hétérosexualité est une institution (pas un système); elle correspond à un script, à une romance hétérosexuelle</a:t>
            </a:r>
          </a:p>
          <a:p>
            <a:r>
              <a:rPr lang="fr-FR" sz="4000" dirty="0"/>
              <a:t> Elle n’est pas un choix, elle est forcée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77310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Deuxième concept de Rich: « Le continuum lesbien », troisième concept: « l’existence lesbienne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lnSpcReduction="10000"/>
          </a:bodyPr>
          <a:lstStyle/>
          <a:p>
            <a:r>
              <a:rPr lang="fr-CA" dirty="0"/>
              <a:t>Le lesbianisme est un registre d’expériences et de pratiques autres que celles sexuelles</a:t>
            </a:r>
          </a:p>
          <a:p>
            <a:r>
              <a:rPr lang="fr-CA" dirty="0"/>
              <a:t>Solidarité, amitié entre femmes</a:t>
            </a:r>
          </a:p>
          <a:p>
            <a:r>
              <a:rPr lang="fr-CA" dirty="0"/>
              <a:t>Expérience lesbienne, comme maternité, est une expérience féminine</a:t>
            </a:r>
          </a:p>
          <a:p>
            <a:r>
              <a:rPr lang="fr-FR" dirty="0" err="1"/>
              <a:t>Invisibilisation</a:t>
            </a:r>
            <a:r>
              <a:rPr lang="fr-FR" dirty="0"/>
              <a:t> de l’existence lesbienne par la destruction des preuves d’une histoire du lesbianisme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0"/>
          </a:xfrm>
        </p:spPr>
        <p:txBody>
          <a:bodyPr>
            <a:normAutofit/>
          </a:bodyPr>
          <a:lstStyle/>
          <a:p>
            <a:r>
              <a:rPr lang="fr-CA" dirty="0"/>
              <a:t>Célébrations et critiques du lesbianisme féministe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0000" lnSpcReduction="20000"/>
          </a:bodyPr>
          <a:lstStyle/>
          <a:p>
            <a:r>
              <a:rPr lang="fr-CA" dirty="0"/>
              <a:t>Célébrations</a:t>
            </a:r>
          </a:p>
          <a:p>
            <a:pPr lvl="1"/>
            <a:r>
              <a:rPr lang="fr-CA" dirty="0"/>
              <a:t>Plus </a:t>
            </a:r>
            <a:r>
              <a:rPr lang="fr-CA" dirty="0" err="1"/>
              <a:t>intersectionnel</a:t>
            </a:r>
            <a:r>
              <a:rPr lang="fr-CA" dirty="0"/>
              <a:t>. Prend en compte l’oppression de classe social et de la « race »</a:t>
            </a:r>
          </a:p>
          <a:p>
            <a:pPr lvl="1"/>
            <a:r>
              <a:rPr lang="fr-CA" dirty="0"/>
              <a:t>Cherche le vivre-ensemble</a:t>
            </a:r>
          </a:p>
          <a:p>
            <a:pPr lvl="1"/>
            <a:r>
              <a:rPr lang="fr-CA" dirty="0"/>
              <a:t>Idée qu’il existe des cultures lesbiennes</a:t>
            </a:r>
          </a:p>
          <a:p>
            <a:pPr lvl="1"/>
            <a:r>
              <a:rPr lang="fr-CA" dirty="0"/>
              <a:t>Critiques les stéréotypes associés aux genres</a:t>
            </a:r>
          </a:p>
          <a:p>
            <a:r>
              <a:rPr lang="fr-CA" dirty="0"/>
              <a:t>Critiques</a:t>
            </a:r>
          </a:p>
          <a:p>
            <a:pPr lvl="1"/>
            <a:r>
              <a:rPr lang="fr-CA" dirty="0"/>
              <a:t>Pas assez radical; pas de critique des catégories; elles vont de soi</a:t>
            </a:r>
          </a:p>
          <a:p>
            <a:pPr lvl="1"/>
            <a:r>
              <a:rPr lang="fr-CA" dirty="0"/>
              <a:t>Parle d’identité lesbienne plutôt que de posture lesbienne, donc effet essentialisant</a:t>
            </a:r>
          </a:p>
          <a:p>
            <a:pPr lvl="1"/>
            <a:r>
              <a:rPr lang="fr-CA" dirty="0"/>
              <a:t>Line Chamberland remarque que le continuum lesbien de Rich noie la spécificité lesbienne « dans une définition vague, </a:t>
            </a:r>
            <a:r>
              <a:rPr lang="fr-CA" dirty="0" err="1"/>
              <a:t>a-sexuée</a:t>
            </a:r>
            <a:r>
              <a:rPr lang="fr-CA" dirty="0"/>
              <a:t> et </a:t>
            </a:r>
            <a:r>
              <a:rPr lang="fr-CA" dirty="0" err="1"/>
              <a:t>trans-historique</a:t>
            </a:r>
            <a:r>
              <a:rPr lang="fr-CA" dirty="0"/>
              <a:t> du lesbianisme » (Chamberland, 1989).</a:t>
            </a:r>
          </a:p>
        </p:txBody>
      </p:sp>
    </p:spTree>
    <p:extLst>
      <p:ext uri="{BB962C8B-B14F-4D97-AF65-F5344CB8AC3E}">
        <p14:creationId xmlns:p14="http://schemas.microsoft.com/office/powerpoint/2010/main" val="187225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763" y="183778"/>
            <a:ext cx="8229600" cy="1012974"/>
          </a:xfrm>
        </p:spPr>
        <p:txBody>
          <a:bodyPr/>
          <a:lstStyle/>
          <a:p>
            <a:r>
              <a:rPr lang="fr-CA" dirty="0"/>
              <a:t>Le lesbianisme noir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86" y="1196752"/>
            <a:ext cx="8229600" cy="5472608"/>
          </a:xfrm>
        </p:spPr>
        <p:txBody>
          <a:bodyPr>
            <a:noAutofit/>
          </a:bodyPr>
          <a:lstStyle/>
          <a:p>
            <a:r>
              <a:rPr lang="fr-CA" sz="2100" dirty="0"/>
              <a:t>Issu d’une critique des mouvements des femmes, des mouvements féministes noirs et des mouvements de libération noirs (pas de désolidarisation)</a:t>
            </a:r>
          </a:p>
          <a:p>
            <a:r>
              <a:rPr lang="fr-CA" sz="2100" dirty="0"/>
              <a:t>Contre la hiérarchisation des luttes</a:t>
            </a:r>
          </a:p>
          <a:p>
            <a:r>
              <a:rPr lang="fr-CA" sz="2100" dirty="0"/>
              <a:t>Idée d’une politique des identités; manifestation plurielle</a:t>
            </a:r>
          </a:p>
          <a:p>
            <a:r>
              <a:rPr lang="fr-CA" sz="2100" dirty="0"/>
              <a:t>Portée très militante</a:t>
            </a:r>
          </a:p>
          <a:p>
            <a:r>
              <a:rPr lang="fr-CA" sz="2100" dirty="0"/>
              <a:t>Le lesbianisme noir</a:t>
            </a:r>
            <a:r>
              <a:rPr lang="fr-FR" sz="2100" dirty="0"/>
              <a:t> </a:t>
            </a:r>
            <a:r>
              <a:rPr lang="fr-CA" sz="2100" dirty="0"/>
              <a:t>supporte la nécessité d’une autonomie pour les femmes noires</a:t>
            </a:r>
          </a:p>
          <a:p>
            <a:r>
              <a:rPr lang="fr-CA" sz="2100" dirty="0"/>
              <a:t>Critique fortement les Mouvements</a:t>
            </a:r>
            <a:r>
              <a:rPr lang="fr-FR" sz="2100" dirty="0"/>
              <a:t> </a:t>
            </a:r>
            <a:r>
              <a:rPr lang="fr-CA" sz="2100" dirty="0"/>
              <a:t>de libération des femmes pour leur racisme, leur </a:t>
            </a:r>
            <a:r>
              <a:rPr lang="fr-CA" sz="2100" dirty="0" err="1"/>
              <a:t>classisme</a:t>
            </a:r>
            <a:r>
              <a:rPr lang="fr-CA" sz="2100" dirty="0"/>
              <a:t> (ils sont portés sur les intérêts des femmes de classe moyenne seulement) et pour la primauté de l’oppression de genre sexuel qu’ils accordent dans leur lutte contre l’oppression des femmes</a:t>
            </a:r>
          </a:p>
          <a:p>
            <a:r>
              <a:rPr lang="fr-CA" sz="2100" dirty="0"/>
              <a:t>Le lesbianisme noir est un féminisme noir radical</a:t>
            </a:r>
          </a:p>
        </p:txBody>
      </p:sp>
    </p:spTree>
    <p:extLst>
      <p:ext uri="{BB962C8B-B14F-4D97-AF65-F5344CB8AC3E}">
        <p14:creationId xmlns:p14="http://schemas.microsoft.com/office/powerpoint/2010/main" val="2431913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Audre</a:t>
            </a:r>
            <a:r>
              <a:rPr lang="fr-CA" dirty="0"/>
              <a:t> </a:t>
            </a:r>
            <a:r>
              <a:rPr lang="fr-CA" dirty="0" err="1"/>
              <a:t>Lorde</a:t>
            </a:r>
            <a:r>
              <a:rPr lang="fr-CA" dirty="0"/>
              <a:t> (1934-1992)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2628"/>
            <a:ext cx="7128792" cy="4758700"/>
          </a:xfrm>
        </p:spPr>
      </p:pic>
    </p:spTree>
    <p:extLst>
      <p:ext uri="{BB962C8B-B14F-4D97-AF65-F5344CB8AC3E}">
        <p14:creationId xmlns:p14="http://schemas.microsoft.com/office/powerpoint/2010/main" val="2623954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Audre</a:t>
            </a:r>
            <a:r>
              <a:rPr lang="fr-CA" dirty="0"/>
              <a:t> </a:t>
            </a:r>
            <a:r>
              <a:rPr lang="fr-CA" dirty="0" err="1"/>
              <a:t>Lorde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 «</a:t>
            </a:r>
            <a:r>
              <a:rPr lang="en-US" i="1" dirty="0"/>
              <a:t>It is not our differences that divide us. It is our inability to recognize, accept, and celebrate those differences</a:t>
            </a:r>
            <a:r>
              <a:rPr lang="fr-CA" dirty="0"/>
              <a:t> »</a:t>
            </a:r>
            <a:endParaRPr lang="en-US" i="1" dirty="0"/>
          </a:p>
          <a:p>
            <a:r>
              <a:rPr lang="fr-CA" dirty="0"/>
              <a:t> «</a:t>
            </a:r>
            <a:r>
              <a:rPr lang="en-US" i="1" dirty="0"/>
              <a:t>Your silence will not protect you</a:t>
            </a:r>
            <a:r>
              <a:rPr lang="fr-CA" dirty="0"/>
              <a:t> »</a:t>
            </a:r>
            <a:endParaRPr lang="en-US" i="1" dirty="0"/>
          </a:p>
          <a:p>
            <a:r>
              <a:rPr lang="fr-CA" dirty="0"/>
              <a:t> «</a:t>
            </a:r>
            <a:r>
              <a:rPr lang="en-US" i="1" dirty="0"/>
              <a:t>If I didn't define myself for myself, I would be crunched into other people's fantasies for me and eaten alive</a:t>
            </a:r>
            <a:r>
              <a:rPr lang="fr-CA" dirty="0"/>
              <a:t> »</a:t>
            </a:r>
            <a:endParaRPr lang="en-US" i="1" dirty="0"/>
          </a:p>
          <a:p>
            <a:r>
              <a:rPr lang="fr-CA" dirty="0"/>
              <a:t> «</a:t>
            </a:r>
            <a:r>
              <a:rPr lang="en-US" i="1" dirty="0"/>
              <a:t>The master's tools will never dismantle the master's house</a:t>
            </a:r>
            <a:r>
              <a:rPr lang="fr-CA" dirty="0"/>
              <a:t> »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95592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Traduction des citations précédentes d’</a:t>
            </a:r>
            <a:r>
              <a:rPr lang="fr-CA" dirty="0" err="1"/>
              <a:t>Audre</a:t>
            </a:r>
            <a:r>
              <a:rPr lang="fr-CA" dirty="0"/>
              <a:t> </a:t>
            </a:r>
            <a:r>
              <a:rPr lang="fr-CA" dirty="0" err="1"/>
              <a:t>Lorde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« Ce n’est pas nos différences qui nous divisent. C’est notre incapacité à reconnaître, célébrer et accepter ces différences. »</a:t>
            </a:r>
          </a:p>
          <a:p>
            <a:r>
              <a:rPr lang="fr-CA" dirty="0"/>
              <a:t>« Ton silence ne te protégera pas. »</a:t>
            </a:r>
          </a:p>
          <a:p>
            <a:r>
              <a:rPr lang="fr-CA" dirty="0"/>
              <a:t>« Si je ne me définissais pas moi-même pour moi-même, je serais écrasée par les fantasmes des autres et mangée vivante. »</a:t>
            </a:r>
          </a:p>
          <a:p>
            <a:r>
              <a:rPr lang="fr-CA" dirty="0"/>
              <a:t>(Il s’agit de mes traductions)</a:t>
            </a:r>
          </a:p>
        </p:txBody>
      </p:sp>
    </p:spTree>
    <p:extLst>
      <p:ext uri="{BB962C8B-B14F-4D97-AF65-F5344CB8AC3E}">
        <p14:creationId xmlns:p14="http://schemas.microsoft.com/office/powerpoint/2010/main" val="16926977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pensée de </a:t>
            </a:r>
            <a:r>
              <a:rPr lang="fr-CA" dirty="0" err="1"/>
              <a:t>Lorde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L’érotique (des femmes) comme pouvoir personnel et politique</a:t>
            </a:r>
          </a:p>
          <a:p>
            <a:r>
              <a:rPr lang="fr-CA" dirty="0"/>
              <a:t>Il ne s’agit pas de pornographie</a:t>
            </a:r>
          </a:p>
          <a:p>
            <a:r>
              <a:rPr lang="fr-CA" dirty="0"/>
              <a:t>Critique de l’homogénéité des mouvements féministes et de la branche lesbienne séparatiste</a:t>
            </a:r>
          </a:p>
          <a:p>
            <a:r>
              <a:rPr lang="fr-CA" dirty="0"/>
              <a:t>Le pouvoir dans la prise de parole, dans le création et l’invention</a:t>
            </a:r>
          </a:p>
          <a:p>
            <a:r>
              <a:rPr lang="fr-CA" i="1" dirty="0"/>
              <a:t>Sister Outsider: </a:t>
            </a:r>
            <a:r>
              <a:rPr lang="fr-CA" i="1" dirty="0" err="1"/>
              <a:t>Essays</a:t>
            </a:r>
            <a:r>
              <a:rPr lang="fr-CA" i="1" dirty="0"/>
              <a:t> and Speeches </a:t>
            </a:r>
            <a:r>
              <a:rPr lang="fr-CA" dirty="0"/>
              <a:t>(1984)</a:t>
            </a:r>
          </a:p>
          <a:p>
            <a:r>
              <a:rPr lang="fr-CA" dirty="0"/>
              <a:t>Prise de conscience politique internationale</a:t>
            </a:r>
          </a:p>
        </p:txBody>
      </p:sp>
    </p:spTree>
    <p:extLst>
      <p:ext uri="{BB962C8B-B14F-4D97-AF65-F5344CB8AC3E}">
        <p14:creationId xmlns:p14="http://schemas.microsoft.com/office/powerpoint/2010/main" val="1765449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Barbara Smith (1946)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7" y="1916832"/>
            <a:ext cx="7515886" cy="4242246"/>
          </a:xfrm>
        </p:spPr>
      </p:pic>
    </p:spTree>
    <p:extLst>
      <p:ext uri="{BB962C8B-B14F-4D97-AF65-F5344CB8AC3E}">
        <p14:creationId xmlns:p14="http://schemas.microsoft.com/office/powerpoint/2010/main" val="90951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Plan de la séance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Présentation (qui, pourquoi, comment)</a:t>
            </a:r>
          </a:p>
          <a:p>
            <a:r>
              <a:rPr lang="fr-CA" dirty="0"/>
              <a:t>Vocabulaire (</a:t>
            </a:r>
            <a:r>
              <a:rPr lang="fr-CA" dirty="0" err="1"/>
              <a:t>patriarcat,catégorie</a:t>
            </a:r>
            <a:r>
              <a:rPr lang="fr-CA" dirty="0"/>
              <a:t>, genre)</a:t>
            </a:r>
          </a:p>
          <a:p>
            <a:r>
              <a:rPr lang="en-CA" dirty="0" err="1"/>
              <a:t>Mise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contexte</a:t>
            </a:r>
            <a:endParaRPr lang="fr-CA" dirty="0"/>
          </a:p>
          <a:p>
            <a:r>
              <a:rPr lang="fr-CA" dirty="0"/>
              <a:t>Les quatre branches du lesbianisme politique</a:t>
            </a:r>
          </a:p>
          <a:p>
            <a:pPr lvl="1"/>
            <a:r>
              <a:rPr lang="fr-CA" dirty="0"/>
              <a:t>Séparatiste </a:t>
            </a:r>
          </a:p>
          <a:p>
            <a:pPr lvl="1"/>
            <a:r>
              <a:rPr lang="fr-CA" dirty="0"/>
              <a:t>Radicale</a:t>
            </a:r>
          </a:p>
          <a:p>
            <a:pPr lvl="1"/>
            <a:r>
              <a:rPr lang="fr-CA" dirty="0"/>
              <a:t>Féministe</a:t>
            </a:r>
          </a:p>
          <a:p>
            <a:pPr lvl="1"/>
            <a:r>
              <a:rPr lang="fr-CA" dirty="0"/>
              <a:t>Noire</a:t>
            </a:r>
          </a:p>
          <a:p>
            <a:r>
              <a:rPr lang="fr-CA" dirty="0"/>
              <a:t>Conclusion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Barbara Smith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dirty="0"/>
              <a:t>Une militante socialiste</a:t>
            </a:r>
          </a:p>
          <a:p>
            <a:r>
              <a:rPr lang="fr-CA" dirty="0"/>
              <a:t>Très impliquée dans la formation de groupes féministes noirs</a:t>
            </a:r>
          </a:p>
          <a:p>
            <a:r>
              <a:rPr lang="fr-CA" dirty="0"/>
              <a:t>Forme le </a:t>
            </a:r>
            <a:r>
              <a:rPr lang="fr-CA" i="1" dirty="0" err="1"/>
              <a:t>Combahee</a:t>
            </a:r>
            <a:r>
              <a:rPr lang="fr-CA" i="1" dirty="0"/>
              <a:t> River Collective</a:t>
            </a:r>
            <a:r>
              <a:rPr lang="fr-CA" dirty="0"/>
              <a:t> (1974-1980)</a:t>
            </a:r>
            <a:r>
              <a:rPr lang="fr-CA" i="1" dirty="0"/>
              <a:t>, </a:t>
            </a:r>
            <a:r>
              <a:rPr lang="fr-CA" dirty="0"/>
              <a:t>composé majoritairement de lesbiennes</a:t>
            </a:r>
          </a:p>
          <a:p>
            <a:r>
              <a:rPr lang="fr-CA" dirty="0"/>
              <a:t>Le </a:t>
            </a:r>
            <a:r>
              <a:rPr lang="fr-CA" i="1" dirty="0" err="1"/>
              <a:t>Combahee</a:t>
            </a:r>
            <a:r>
              <a:rPr lang="fr-CA" i="1" dirty="0"/>
              <a:t> River Collective </a:t>
            </a:r>
            <a:r>
              <a:rPr lang="fr-CA" i="1" dirty="0" err="1"/>
              <a:t>Statement</a:t>
            </a:r>
            <a:r>
              <a:rPr lang="fr-CA" i="1" dirty="0"/>
              <a:t> </a:t>
            </a:r>
            <a:r>
              <a:rPr lang="fr-CA" dirty="0"/>
              <a:t>est</a:t>
            </a:r>
            <a:r>
              <a:rPr lang="fr-CA" i="1" dirty="0"/>
              <a:t> </a:t>
            </a:r>
            <a:r>
              <a:rPr lang="fr-CA" dirty="0"/>
              <a:t>publié en 1982</a:t>
            </a:r>
          </a:p>
          <a:p>
            <a:r>
              <a:rPr lang="fr-CA" i="1" dirty="0"/>
              <a:t>All </a:t>
            </a:r>
            <a:r>
              <a:rPr lang="fr-CA" i="1" dirty="0" err="1"/>
              <a:t>Women</a:t>
            </a:r>
            <a:r>
              <a:rPr lang="fr-CA" i="1" dirty="0"/>
              <a:t> are White, all the Blacks are Men, but </a:t>
            </a:r>
            <a:r>
              <a:rPr lang="fr-CA" i="1" dirty="0" err="1"/>
              <a:t>Some</a:t>
            </a:r>
            <a:r>
              <a:rPr lang="fr-CA" i="1" dirty="0"/>
              <a:t> of Us are Brave </a:t>
            </a:r>
            <a:r>
              <a:rPr lang="fr-CA" dirty="0"/>
              <a:t>(1982) avec</a:t>
            </a:r>
            <a:r>
              <a:rPr lang="fr-CA" i="1" dirty="0"/>
              <a:t> </a:t>
            </a:r>
            <a:r>
              <a:rPr lang="fr-CA" dirty="0"/>
              <a:t>Patricia Bell Scott</a:t>
            </a:r>
          </a:p>
          <a:p>
            <a:r>
              <a:rPr lang="fr-CA" dirty="0"/>
              <a:t>Forme la maison d’édition </a:t>
            </a:r>
            <a:r>
              <a:rPr lang="fr-CA" i="1" dirty="0" err="1"/>
              <a:t>Kitchen</a:t>
            </a:r>
            <a:r>
              <a:rPr lang="fr-CA" i="1" dirty="0"/>
              <a:t> Table/</a:t>
            </a:r>
            <a:r>
              <a:rPr lang="fr-CA" i="1" dirty="0" err="1"/>
              <a:t>Women</a:t>
            </a:r>
            <a:r>
              <a:rPr lang="fr-CA" i="1" dirty="0"/>
              <a:t> of </a:t>
            </a:r>
            <a:r>
              <a:rPr lang="fr-CA" i="1" dirty="0" err="1"/>
              <a:t>Color</a:t>
            </a:r>
            <a:r>
              <a:rPr lang="fr-CA" i="1" dirty="0"/>
              <a:t> </a:t>
            </a:r>
            <a:r>
              <a:rPr lang="fr-CA" i="1" dirty="0" err="1"/>
              <a:t>Press</a:t>
            </a:r>
            <a:r>
              <a:rPr lang="fr-CA" i="1" dirty="0"/>
              <a:t> </a:t>
            </a:r>
            <a:r>
              <a:rPr lang="fr-CA" dirty="0"/>
              <a:t>(1981)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366864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Combahee</a:t>
            </a:r>
            <a:r>
              <a:rPr lang="fr-CA" dirty="0"/>
              <a:t> River Collective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Harriet Tubman</a:t>
            </a:r>
          </a:p>
          <a:p>
            <a:r>
              <a:rPr lang="fr-CA" dirty="0"/>
              <a:t>(1822-1913)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417638"/>
            <a:ext cx="5282952" cy="528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10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Harriet Tubman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Elle a dirigé une attaque armée pendant la guerre civile américaine, libérant 700 esclaves, en 1863     </a:t>
            </a:r>
          </a:p>
          <a:p>
            <a:r>
              <a:rPr lang="fr-CA" dirty="0"/>
              <a:t>L’événement est connu sous le nom de </a:t>
            </a:r>
            <a:r>
              <a:rPr lang="fr-CA" i="1" dirty="0"/>
              <a:t>The Raid at </a:t>
            </a:r>
            <a:r>
              <a:rPr lang="fr-CA" i="1" dirty="0" err="1"/>
              <a:t>Combahee</a:t>
            </a:r>
            <a:r>
              <a:rPr lang="fr-CA" i="1" dirty="0"/>
              <a:t> Ferry</a:t>
            </a:r>
          </a:p>
          <a:p>
            <a:r>
              <a:rPr lang="fr-CA" i="1" dirty="0" err="1"/>
              <a:t>Combahee</a:t>
            </a:r>
            <a:r>
              <a:rPr lang="fr-CA" i="1" dirty="0"/>
              <a:t> </a:t>
            </a:r>
            <a:r>
              <a:rPr lang="fr-CA" dirty="0"/>
              <a:t>est le nom d’une rivière de Caroline du Sud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127256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i="1" dirty="0" err="1"/>
              <a:t>Combahee</a:t>
            </a:r>
            <a:r>
              <a:rPr lang="fr-CA" i="1" dirty="0"/>
              <a:t> River Collective </a:t>
            </a:r>
            <a:r>
              <a:rPr lang="fr-CA" i="1" dirty="0" err="1"/>
              <a:t>Statement</a:t>
            </a:r>
            <a:r>
              <a:rPr lang="fr-CA" i="1" dirty="0"/>
              <a:t> </a:t>
            </a:r>
            <a:r>
              <a:rPr lang="fr-CA" dirty="0"/>
              <a:t>(1982)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dirty="0"/>
              <a:t>Formulation de la base militante et théorique du groupe</a:t>
            </a:r>
          </a:p>
          <a:p>
            <a:r>
              <a:rPr lang="fr-CA" dirty="0"/>
              <a:t>Affirme la spécificité de l’expérience des femmes noires et avance que les oppressions sont interconnectées; il est donc futile de les considérer séparément et de les hiérarchiser</a:t>
            </a:r>
          </a:p>
          <a:p>
            <a:r>
              <a:rPr lang="fr-CA" dirty="0"/>
              <a:t>Relie différentes oppressions : sexisme, racisme, </a:t>
            </a:r>
            <a:r>
              <a:rPr lang="fr-CA" dirty="0" err="1"/>
              <a:t>classisme</a:t>
            </a:r>
            <a:r>
              <a:rPr lang="fr-CA" dirty="0"/>
              <a:t> et </a:t>
            </a:r>
            <a:r>
              <a:rPr lang="fr-CA" dirty="0" err="1"/>
              <a:t>hétérosexisme</a:t>
            </a:r>
            <a:r>
              <a:rPr lang="fr-CA" dirty="0"/>
              <a:t> </a:t>
            </a:r>
          </a:p>
          <a:p>
            <a:r>
              <a:rPr lang="fr-CA" dirty="0"/>
              <a:t>Le lesbianisme noir</a:t>
            </a:r>
            <a:r>
              <a:rPr lang="fr-FR" dirty="0"/>
              <a:t> </a:t>
            </a:r>
            <a:r>
              <a:rPr lang="fr-CA" dirty="0"/>
              <a:t>encourage la formation d’un militantisme pluriel, de coalitions et incite à la responsabilisation de </a:t>
            </a:r>
            <a:r>
              <a:rPr lang="fr-CA" dirty="0" err="1"/>
              <a:t>tou</a:t>
            </a:r>
            <a:r>
              <a:rPr lang="fr-CA" dirty="0"/>
              <a:t>-</a:t>
            </a:r>
            <a:r>
              <a:rPr lang="fr-CA" dirty="0" err="1"/>
              <a:t>te-s</a:t>
            </a:r>
            <a:r>
              <a:rPr lang="fr-CA" dirty="0"/>
              <a:t> dans les luttes (hommes, femmes, Blanc-</a:t>
            </a:r>
            <a:r>
              <a:rPr lang="fr-CA" dirty="0" err="1"/>
              <a:t>he</a:t>
            </a:r>
            <a:r>
              <a:rPr lang="fr-CA" dirty="0"/>
              <a:t>-s, Noir-e-s, etc.)</a:t>
            </a:r>
          </a:p>
        </p:txBody>
      </p:sp>
    </p:spTree>
    <p:extLst>
      <p:ext uri="{BB962C8B-B14F-4D97-AF65-F5344CB8AC3E}">
        <p14:creationId xmlns:p14="http://schemas.microsoft.com/office/powerpoint/2010/main" val="20080752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Célébrations et critiques du lesbianisme noir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CA" dirty="0"/>
              <a:t>Célébrations</a:t>
            </a:r>
          </a:p>
          <a:p>
            <a:pPr lvl="1"/>
            <a:r>
              <a:rPr lang="fr-CA" dirty="0"/>
              <a:t>Les humain-e-s sont (enfin) multidimensionnel-le-s ;</a:t>
            </a:r>
            <a:r>
              <a:rPr lang="fr-CA" dirty="0" err="1"/>
              <a:t>illes</a:t>
            </a:r>
            <a:r>
              <a:rPr lang="fr-CA" dirty="0"/>
              <a:t> peuvent adopter des identités plurielles</a:t>
            </a:r>
          </a:p>
          <a:p>
            <a:pPr lvl="1"/>
            <a:r>
              <a:rPr lang="fr-CA" dirty="0"/>
              <a:t>Prise en compte de la simultanéité des oppressions</a:t>
            </a:r>
          </a:p>
          <a:p>
            <a:pPr lvl="1"/>
            <a:r>
              <a:rPr lang="fr-CA" dirty="0"/>
              <a:t>Double perspective: locale et globale</a:t>
            </a:r>
          </a:p>
          <a:p>
            <a:r>
              <a:rPr lang="fr-CA" dirty="0"/>
              <a:t>Critiques</a:t>
            </a:r>
          </a:p>
          <a:p>
            <a:pPr lvl="1"/>
            <a:r>
              <a:rPr lang="fr-CA" dirty="0"/>
              <a:t>N’est pas très </a:t>
            </a:r>
            <a:r>
              <a:rPr lang="fr-CA" i="1" dirty="0" err="1"/>
              <a:t>sex</a:t>
            </a:r>
            <a:r>
              <a:rPr lang="fr-CA" i="1" dirty="0"/>
              <a:t> positive </a:t>
            </a:r>
            <a:r>
              <a:rPr lang="fr-CA" dirty="0"/>
              <a:t>(Sharon Patricia Holland), tendances abolitionnistes</a:t>
            </a:r>
          </a:p>
          <a:p>
            <a:pPr lvl="1"/>
            <a:r>
              <a:rPr lang="fr-CA" dirty="0"/>
              <a:t>Cette branche ratisse très large</a:t>
            </a:r>
          </a:p>
        </p:txBody>
      </p:sp>
    </p:spTree>
    <p:extLst>
      <p:ext uri="{BB962C8B-B14F-4D97-AF65-F5344CB8AC3E}">
        <p14:creationId xmlns:p14="http://schemas.microsoft.com/office/powerpoint/2010/main" val="41619042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Récapitulation du lesbianisme politique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Se manifeste en plusieurs branches</a:t>
            </a:r>
          </a:p>
          <a:p>
            <a:r>
              <a:rPr lang="fr-CA" dirty="0"/>
              <a:t>Émerge soit d’un déplacement paradigmatique (patriarcat vers hétérosexualité), soit d’un rejet des (préoccupations) lesbiennes des mouvements féministes, gais et/ou noir, selon le cas</a:t>
            </a:r>
          </a:p>
          <a:p>
            <a:r>
              <a:rPr lang="fr-CA" dirty="0"/>
              <a:t>Représente une perspective critique; une manière de voir le monde, de comprendre l’oppression et d’envisager la résistance</a:t>
            </a:r>
          </a:p>
          <a:p>
            <a:endParaRPr lang="fr-CA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En route vers l’émergence de la pensée </a:t>
            </a:r>
            <a:r>
              <a:rPr lang="fr-CA" i="1" dirty="0" err="1"/>
              <a:t>queer</a:t>
            </a:r>
            <a:r>
              <a:rPr lang="fr-CA" dirty="0"/>
              <a:t> et </a:t>
            </a:r>
            <a:r>
              <a:rPr lang="fr-CA" i="1" dirty="0" err="1"/>
              <a:t>queer</a:t>
            </a:r>
            <a:r>
              <a:rPr lang="fr-CA" i="1" dirty="0"/>
              <a:t> of </a:t>
            </a:r>
            <a:r>
              <a:rPr lang="fr-CA" i="1" dirty="0" err="1"/>
              <a:t>color</a:t>
            </a:r>
            <a:endParaRPr lang="fr-C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sz="3400" dirty="0"/>
              <a:t>La pression à militer, à se politiser collectivement, tant dans les féminismes que les lesbianismes et que les mouvements noirs, va mener à l’émergence de la pensée</a:t>
            </a:r>
            <a:r>
              <a:rPr lang="fr-CA" sz="3400" i="1" dirty="0"/>
              <a:t> </a:t>
            </a:r>
            <a:r>
              <a:rPr lang="fr-CA" sz="3400" i="1" dirty="0" err="1"/>
              <a:t>queer</a:t>
            </a:r>
            <a:r>
              <a:rPr lang="fr-CA" sz="3400" i="1" dirty="0"/>
              <a:t> </a:t>
            </a:r>
          </a:p>
          <a:p>
            <a:r>
              <a:rPr lang="fr-CA" sz="3400" dirty="0"/>
              <a:t>Ce n’est pas tout le monde qui peut/veut militer collectivement</a:t>
            </a:r>
          </a:p>
          <a:p>
            <a:r>
              <a:rPr lang="fr-CA" sz="3400" dirty="0"/>
              <a:t>La branche radicale du lesbianisme politique propose l’idée que le genre et le sexe sont deux choses, qu’ils ne coïncident pas nécessairement. Le lesbianisme politique donne l’élan à la pensée </a:t>
            </a:r>
            <a:r>
              <a:rPr lang="fr-CA" sz="3400" i="1" dirty="0" err="1"/>
              <a:t>queer</a:t>
            </a:r>
            <a:r>
              <a:rPr lang="fr-CA" sz="3400" dirty="0"/>
              <a:t> des années 1990</a:t>
            </a:r>
          </a:p>
          <a:p>
            <a:r>
              <a:rPr lang="fr-CA" sz="3400" dirty="0"/>
              <a:t>L’évacuation de la « race » et l’obsession du discours comme lieu d’oppression et de résistance va mener aux pensées </a:t>
            </a:r>
            <a:r>
              <a:rPr lang="fr-CA" sz="3400" i="1" dirty="0" err="1"/>
              <a:t>queer</a:t>
            </a:r>
            <a:r>
              <a:rPr lang="fr-CA" sz="3400" i="1" dirty="0"/>
              <a:t> of </a:t>
            </a:r>
            <a:r>
              <a:rPr lang="fr-CA" sz="3400" i="1" dirty="0" err="1"/>
              <a:t>color</a:t>
            </a:r>
            <a:r>
              <a:rPr lang="fr-CA" sz="3400" i="1" dirty="0"/>
              <a:t>, </a:t>
            </a:r>
            <a:r>
              <a:rPr lang="fr-CA" sz="3400" dirty="0"/>
              <a:t>ramenant l’</a:t>
            </a:r>
            <a:r>
              <a:rPr lang="fr-CA" sz="3400" dirty="0" err="1"/>
              <a:t>intersectionnalité</a:t>
            </a:r>
            <a:r>
              <a:rPr lang="fr-CA" sz="3400" dirty="0"/>
              <a:t> et la pensée matérialiste de l’oppression dans la pensée </a:t>
            </a:r>
            <a:r>
              <a:rPr lang="fr-CA" sz="3400" dirty="0" err="1"/>
              <a:t>queer</a:t>
            </a:r>
            <a:endParaRPr lang="fr-FR" sz="3400" i="1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8008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Quelques auteures phares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/>
              <a:t>Monique Wittig (</a:t>
            </a:r>
            <a:r>
              <a:rPr lang="fr-CA" i="1" dirty="0"/>
              <a:t>La pensée straight</a:t>
            </a:r>
            <a:r>
              <a:rPr lang="fr-CA" dirty="0"/>
              <a:t>, 1980)</a:t>
            </a:r>
          </a:p>
          <a:p>
            <a:r>
              <a:rPr lang="fr-CA" dirty="0"/>
              <a:t>Adrienne Rich (« </a:t>
            </a:r>
            <a:r>
              <a:rPr lang="fr-CA" dirty="0" err="1"/>
              <a:t>Compulsory</a:t>
            </a:r>
            <a:r>
              <a:rPr lang="fr-CA" dirty="0"/>
              <a:t> </a:t>
            </a:r>
            <a:r>
              <a:rPr lang="fr-CA" dirty="0" err="1"/>
              <a:t>Heterosexuality</a:t>
            </a:r>
            <a:r>
              <a:rPr lang="fr-CA" dirty="0"/>
              <a:t> and </a:t>
            </a:r>
            <a:r>
              <a:rPr lang="fr-CA" dirty="0" err="1"/>
              <a:t>Lesbian</a:t>
            </a:r>
            <a:r>
              <a:rPr lang="fr-CA" dirty="0"/>
              <a:t> Existence » 1980)</a:t>
            </a:r>
          </a:p>
          <a:p>
            <a:r>
              <a:rPr lang="fr-CA" dirty="0"/>
              <a:t>Mary Daly (</a:t>
            </a:r>
            <a:r>
              <a:rPr lang="fr-CA" i="1" dirty="0" err="1"/>
              <a:t>Gyn</a:t>
            </a:r>
            <a:r>
              <a:rPr lang="fr-CA" i="1" dirty="0"/>
              <a:t>/</a:t>
            </a:r>
            <a:r>
              <a:rPr lang="fr-CA" i="1" dirty="0" err="1"/>
              <a:t>ecology</a:t>
            </a:r>
            <a:r>
              <a:rPr lang="fr-CA" i="1" dirty="0"/>
              <a:t>, </a:t>
            </a:r>
            <a:r>
              <a:rPr lang="fr-CA" dirty="0"/>
              <a:t>1978)</a:t>
            </a:r>
          </a:p>
          <a:p>
            <a:r>
              <a:rPr lang="fr-CA" dirty="0"/>
              <a:t>Nicole Brossard (</a:t>
            </a:r>
            <a:r>
              <a:rPr lang="fr-CA" i="1" dirty="0"/>
              <a:t>La lettre aérienne, </a:t>
            </a:r>
            <a:r>
              <a:rPr lang="fr-CA" dirty="0"/>
              <a:t>1985)</a:t>
            </a:r>
          </a:p>
          <a:p>
            <a:r>
              <a:rPr lang="fr-CA" dirty="0"/>
              <a:t>Dorothy Allison (Skin: </a:t>
            </a:r>
            <a:r>
              <a:rPr lang="fr-CA" i="1" dirty="0" err="1"/>
              <a:t>Talking</a:t>
            </a:r>
            <a:r>
              <a:rPr lang="fr-CA" i="1" dirty="0"/>
              <a:t> about </a:t>
            </a:r>
            <a:r>
              <a:rPr lang="fr-CA" i="1" dirty="0" err="1"/>
              <a:t>sex</a:t>
            </a:r>
            <a:r>
              <a:rPr lang="fr-CA" i="1" dirty="0"/>
              <a:t>, class, and </a:t>
            </a:r>
            <a:r>
              <a:rPr lang="fr-CA" i="1" dirty="0" err="1"/>
              <a:t>literature</a:t>
            </a:r>
            <a:r>
              <a:rPr lang="fr-CA" i="1" dirty="0"/>
              <a:t>, 1994</a:t>
            </a:r>
            <a:r>
              <a:rPr lang="fr-CA" dirty="0"/>
              <a:t>)</a:t>
            </a:r>
          </a:p>
          <a:p>
            <a:r>
              <a:rPr lang="fr-CA" dirty="0"/>
              <a:t>Christine </a:t>
            </a:r>
            <a:r>
              <a:rPr lang="fr-CA" dirty="0" err="1"/>
              <a:t>Delphy</a:t>
            </a:r>
            <a:r>
              <a:rPr lang="fr-CA" dirty="0"/>
              <a:t> (</a:t>
            </a:r>
            <a:r>
              <a:rPr lang="fr-CA" i="1" dirty="0"/>
              <a:t>L’ennemi principal</a:t>
            </a:r>
            <a:r>
              <a:rPr lang="fr-CA" dirty="0"/>
              <a:t>,</a:t>
            </a:r>
            <a:r>
              <a:rPr lang="fr-CA" i="1" dirty="0"/>
              <a:t> </a:t>
            </a:r>
            <a:r>
              <a:rPr lang="fr-CA" dirty="0"/>
              <a:t>1998)</a:t>
            </a:r>
          </a:p>
          <a:p>
            <a:r>
              <a:rPr lang="fr-CA" dirty="0"/>
              <a:t>Diane Lamoureux(« De la tragédie à la rébellion : le lesbianisme à travers l’expérience du féminisme radical » (2003) et « Reno(r/m)mer « la » lesbienne ou quand les lesbiennes étaient féministes » (2009))</a:t>
            </a:r>
          </a:p>
          <a:p>
            <a:r>
              <a:rPr lang="fr-CA" dirty="0"/>
              <a:t>Line Chamberland (</a:t>
            </a:r>
            <a:r>
              <a:rPr lang="fr-CA" i="1" dirty="0"/>
              <a:t>Mémoires lesbiennes, </a:t>
            </a:r>
            <a:r>
              <a:rPr lang="fr-CA" dirty="0"/>
              <a:t>1996)</a:t>
            </a:r>
          </a:p>
          <a:p>
            <a:r>
              <a:rPr lang="en-CA" dirty="0"/>
              <a:t>Leslie Feinberg  (</a:t>
            </a:r>
            <a:r>
              <a:rPr lang="en-CA" i="1" dirty="0"/>
              <a:t>Stone Butch Blues</a:t>
            </a:r>
            <a:r>
              <a:rPr lang="en-CA" dirty="0"/>
              <a:t>,</a:t>
            </a:r>
            <a:r>
              <a:rPr lang="en-CA" i="1" dirty="0"/>
              <a:t> </a:t>
            </a:r>
            <a:r>
              <a:rPr lang="en-CA" dirty="0"/>
              <a:t>1993)</a:t>
            </a:r>
          </a:p>
          <a:p>
            <a:r>
              <a:rPr lang="en-CA" dirty="0"/>
              <a:t>Michèle </a:t>
            </a:r>
            <a:r>
              <a:rPr lang="en-CA" dirty="0" err="1"/>
              <a:t>Causse</a:t>
            </a:r>
            <a:r>
              <a:rPr lang="en-CA" dirty="0"/>
              <a:t> (</a:t>
            </a:r>
            <a:r>
              <a:rPr lang="en-CA" i="1" dirty="0" err="1"/>
              <a:t>L’interloquée</a:t>
            </a:r>
            <a:r>
              <a:rPr lang="en-CA" i="1" dirty="0"/>
              <a:t>, </a:t>
            </a:r>
            <a:r>
              <a:rPr lang="en-CA" dirty="0"/>
              <a:t>1991)</a:t>
            </a:r>
          </a:p>
          <a:p>
            <a:r>
              <a:rPr lang="en-CA" dirty="0"/>
              <a:t>Natacha </a:t>
            </a:r>
            <a:r>
              <a:rPr lang="en-CA" dirty="0" err="1"/>
              <a:t>Chetcuti</a:t>
            </a:r>
            <a:r>
              <a:rPr lang="en-CA" dirty="0"/>
              <a:t> (tout!)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Autres documents de références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Le documentaire « Quelques féministes américaines » de Nicole Brossard et Luce </a:t>
            </a:r>
            <a:r>
              <a:rPr lang="fr-CA" dirty="0" err="1"/>
              <a:t>Guilbeaut</a:t>
            </a:r>
            <a:r>
              <a:rPr lang="fr-CA" dirty="0"/>
              <a:t>, disponible gratuitement en ligne sur le site de l’</a:t>
            </a:r>
            <a:r>
              <a:rPr lang="fr-CA" dirty="0" err="1"/>
              <a:t>ONF:</a:t>
            </a:r>
            <a:r>
              <a:rPr lang="fr-CA" dirty="0" err="1">
                <a:hlinkClick r:id="rId2"/>
              </a:rPr>
              <a:t>https</a:t>
            </a:r>
            <a:r>
              <a:rPr lang="fr-CA" dirty="0">
                <a:hlinkClick r:id="rId2"/>
              </a:rPr>
              <a:t>://www.onf.ca/film/quelques_feministes_americaines/</a:t>
            </a:r>
            <a:endParaRPr lang="fr-CA" dirty="0"/>
          </a:p>
          <a:p>
            <a:r>
              <a:rPr lang="fr-CA" dirty="0"/>
              <a:t>Les textes d’Anne-Marie Alonzo, de </a:t>
            </a:r>
            <a:r>
              <a:rPr lang="fr-CA" dirty="0" err="1"/>
              <a:t>Jovette</a:t>
            </a:r>
            <a:r>
              <a:rPr lang="fr-CA" dirty="0"/>
              <a:t> </a:t>
            </a:r>
            <a:r>
              <a:rPr lang="fr-CA" dirty="0" err="1"/>
              <a:t>Marchessault</a:t>
            </a:r>
            <a:r>
              <a:rPr lang="fr-CA" dirty="0"/>
              <a:t>, de Nicole Brossard</a:t>
            </a:r>
          </a:p>
          <a:p>
            <a:r>
              <a:rPr lang="fr-CA" dirty="0"/>
              <a:t>Le mémoire de Line Chamberland </a:t>
            </a:r>
            <a:r>
              <a:rPr lang="fr-CA" i="1" dirty="0"/>
              <a:t>Mémoires lesbiennes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525963"/>
          </a:xfrm>
        </p:spPr>
        <p:txBody>
          <a:bodyPr/>
          <a:lstStyle/>
          <a:p>
            <a:r>
              <a:rPr lang="fr-CA" dirty="0"/>
              <a:t>Quelles autres célébrations et critiques proposez-vous?</a:t>
            </a:r>
          </a:p>
          <a:p>
            <a:r>
              <a:rPr lang="fr-CA" dirty="0"/>
              <a:t>Connaissez-vous d’autres branches du lesbianisme politique (Royaume-Unis, Belgique, Pays d’Amérique du Sud)?</a:t>
            </a:r>
          </a:p>
          <a:p>
            <a:r>
              <a:rPr lang="fr-CA" dirty="0"/>
              <a:t>Merci de votre présence!!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Mise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contexte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err="1"/>
              <a:t>Deuxième</a:t>
            </a:r>
            <a:r>
              <a:rPr lang="en-CA" dirty="0"/>
              <a:t> Guerre </a:t>
            </a:r>
            <a:r>
              <a:rPr lang="en-CA" dirty="0" err="1"/>
              <a:t>mondiale</a:t>
            </a:r>
            <a:endParaRPr lang="fr-CA" dirty="0"/>
          </a:p>
          <a:p>
            <a:r>
              <a:rPr lang="fr-CA" dirty="0"/>
              <a:t>Luttes collectives; féminismes et mouvement libération des Noir-e-s. Recherche de l’égalité des droits.</a:t>
            </a:r>
          </a:p>
          <a:p>
            <a:r>
              <a:rPr lang="fr-CA" dirty="0"/>
              <a:t>Publication du </a:t>
            </a:r>
            <a:r>
              <a:rPr lang="fr-CA" i="1" dirty="0"/>
              <a:t>Deuxième sexe </a:t>
            </a:r>
            <a:r>
              <a:rPr lang="fr-CA" dirty="0"/>
              <a:t>(1949) de Simone de Beauvoir; mai 1968 (contestation étudiante puis ouvrière contre l’autorité), dépôt d’une gerbe à la femme du soldat inconnu, 1970 (MLF)</a:t>
            </a:r>
          </a:p>
          <a:p>
            <a:r>
              <a:rPr lang="fr-CA" dirty="0"/>
              <a:t>Les lesbiennes dérangent; sont une menace à la voix unique et forte, tout comme les femmes noires et les lesbiennes noires</a:t>
            </a:r>
          </a:p>
          <a:p>
            <a:r>
              <a:rPr lang="fr-CA" dirty="0"/>
              <a:t>Les lesbiennes ne sont pas de « vraies » femmes, ce sont des hommes manqués, voire des traîtres; elles sont un frein à la lutte</a:t>
            </a:r>
          </a:p>
          <a:p>
            <a:r>
              <a:rPr lang="fr-CA" dirty="0"/>
              <a:t>L’hétérosexualité est la norme</a:t>
            </a:r>
          </a:p>
          <a:p>
            <a:r>
              <a:rPr lang="fr-CA" dirty="0"/>
              <a:t>Dans les mouvements, l</a:t>
            </a:r>
            <a:r>
              <a:rPr lang="fr-CA" dirty="0"/>
              <a:t>a femme est pensée comme une identité naturelle et on veut répondre à ses besoins en tant que telle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8138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lesbianisme politique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/>
              <a:t>Se déploie en plusieurs branches</a:t>
            </a:r>
          </a:p>
          <a:p>
            <a:r>
              <a:rPr lang="fr-CA" dirty="0"/>
              <a:t>En France, il émerge depuis le féminisme radical de </a:t>
            </a:r>
            <a:r>
              <a:rPr lang="fr-CA" dirty="0" err="1"/>
              <a:t>Delphy</a:t>
            </a:r>
            <a:r>
              <a:rPr lang="fr-CA" dirty="0"/>
              <a:t> pour former le lesbianisme radical (Wittig)</a:t>
            </a:r>
          </a:p>
          <a:p>
            <a:r>
              <a:rPr lang="fr-CA" dirty="0"/>
              <a:t>Fondement matérialiste du lesbianisme radical; le rapport entre les sexes est un rapport d’exploitation</a:t>
            </a:r>
          </a:p>
          <a:p>
            <a:r>
              <a:rPr lang="fr-CA" dirty="0"/>
              <a:t>Différence entre féminisme radical et lesbianisme radical: la cible, mais ils parlent la même langue: destruction d’un système, explosion des catégories</a:t>
            </a:r>
          </a:p>
          <a:p>
            <a:r>
              <a:rPr lang="fr-CA" dirty="0"/>
              <a:t>Aux  États-Unis, il est issu d’une contestation du NOW, des mouvements gais et des mouvements noirs; il se présente en trois branches: le lesbianisme radical (séparatiste; </a:t>
            </a:r>
            <a:r>
              <a:rPr lang="fr-CA" dirty="0" err="1"/>
              <a:t>Jonhston</a:t>
            </a:r>
            <a:r>
              <a:rPr lang="fr-CA" dirty="0"/>
              <a:t>), le lesbianisme féministe (Rich) et le lesbianisme noir (</a:t>
            </a:r>
            <a:r>
              <a:rPr lang="fr-CA" dirty="0" err="1"/>
              <a:t>Lorde</a:t>
            </a:r>
            <a:r>
              <a:rPr lang="fr-CA" dirty="0"/>
              <a:t>, Smith)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 séparatisme lesbien</a:t>
            </a:r>
            <a:br>
              <a:rPr lang="fr-CA" dirty="0"/>
            </a:br>
            <a:r>
              <a:rPr lang="fr-CA" dirty="0"/>
              <a:t>(le lesbianisme radical étatsunien)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 rot="10800000" flipV="1">
            <a:off x="1110444" y="5589240"/>
            <a:ext cx="6923112" cy="1191269"/>
          </a:xfrm>
        </p:spPr>
        <p:txBody>
          <a:bodyPr/>
          <a:lstStyle/>
          <a:p>
            <a:pPr marL="0" indent="0">
              <a:buNone/>
            </a:pPr>
            <a:r>
              <a:rPr lang="fr-CA" dirty="0"/>
              <a:t>« </a:t>
            </a:r>
            <a:r>
              <a:rPr lang="fr-CA" dirty="0" err="1"/>
              <a:t>Feminism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the </a:t>
            </a:r>
            <a:r>
              <a:rPr lang="fr-CA" dirty="0" err="1"/>
              <a:t>theory</a:t>
            </a:r>
            <a:r>
              <a:rPr lang="fr-CA" dirty="0"/>
              <a:t>, </a:t>
            </a:r>
            <a:r>
              <a:rPr lang="fr-CA" dirty="0" err="1"/>
              <a:t>lesbianism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the practice » Ti-Grace Atkinson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556792"/>
            <a:ext cx="3035379" cy="37128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73" y="2434004"/>
            <a:ext cx="4415363" cy="29010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séparatisme lesbien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/>
              <a:t>Identification corps et âme aux femmes</a:t>
            </a:r>
          </a:p>
          <a:p>
            <a:r>
              <a:rPr lang="fr-CA" dirty="0"/>
              <a:t>Séparatisme de différentes envergures</a:t>
            </a:r>
          </a:p>
          <a:p>
            <a:r>
              <a:rPr lang="fr-CA" dirty="0"/>
              <a:t>Apprendre à être autonome des hommes</a:t>
            </a:r>
          </a:p>
          <a:p>
            <a:r>
              <a:rPr lang="fr-CA" dirty="0"/>
              <a:t>Être ou devenir lesbienne est une pratique féministe. C’est la seule manière pour être autre chose qu’un objet sexuel, pour se développer en tant qu’humaine</a:t>
            </a:r>
          </a:p>
          <a:p>
            <a:r>
              <a:rPr lang="fr-CA" dirty="0"/>
              <a:t>Formation de communautés de femmes autogérées</a:t>
            </a:r>
          </a:p>
          <a:p>
            <a:r>
              <a:rPr lang="fr-CA" dirty="0"/>
              <a:t>Jill </a:t>
            </a:r>
            <a:r>
              <a:rPr lang="fr-CA" dirty="0" err="1"/>
              <a:t>Jonhston</a:t>
            </a:r>
            <a:r>
              <a:rPr lang="fr-CA" dirty="0"/>
              <a:t>, </a:t>
            </a:r>
            <a:r>
              <a:rPr lang="fr-CA" i="1" dirty="0" err="1"/>
              <a:t>Lesbian</a:t>
            </a:r>
            <a:r>
              <a:rPr lang="fr-CA" i="1" dirty="0"/>
              <a:t> Nation. The </a:t>
            </a:r>
            <a:r>
              <a:rPr lang="fr-CA" i="1" dirty="0" err="1"/>
              <a:t>Feminist</a:t>
            </a:r>
            <a:r>
              <a:rPr lang="fr-CA" i="1" dirty="0"/>
              <a:t> Solution</a:t>
            </a:r>
            <a:r>
              <a:rPr lang="fr-CA" dirty="0"/>
              <a:t>, 1973</a:t>
            </a:r>
          </a:p>
          <a:p>
            <a:r>
              <a:rPr lang="fr-CA" dirty="0"/>
              <a:t>Supériorité des femmes</a:t>
            </a:r>
          </a:p>
          <a:p>
            <a:r>
              <a:rPr lang="fr-CA" dirty="0"/>
              <a:t>Conquêtes d’espaces physiques et symboliques</a:t>
            </a:r>
          </a:p>
          <a:p>
            <a:r>
              <a:rPr lang="fr-CA" dirty="0"/>
              <a:t>Il existe toujours des villages séparatistes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r-CA" i="1" dirty="0"/>
              <a:t>The </a:t>
            </a:r>
            <a:r>
              <a:rPr lang="fr-CA" i="1" dirty="0" err="1"/>
              <a:t>Lavender</a:t>
            </a:r>
            <a:r>
              <a:rPr lang="fr-CA" i="1" dirty="0"/>
              <a:t> Menace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1872208"/>
          </a:xfrm>
        </p:spPr>
        <p:txBody>
          <a:bodyPr>
            <a:normAutofit fontScale="70000" lnSpcReduction="20000"/>
          </a:bodyPr>
          <a:lstStyle/>
          <a:p>
            <a:r>
              <a:rPr lang="fr-CA" dirty="0"/>
              <a:t>Groupe de protestation interrompant le second congrès du NOW en 1970 pour lire et distribuer le texte </a:t>
            </a:r>
            <a:r>
              <a:rPr lang="fr-CA" i="1" dirty="0" err="1"/>
              <a:t>Women-Identified-Women</a:t>
            </a:r>
            <a:r>
              <a:rPr lang="fr-CA" dirty="0"/>
              <a:t> (disponible gratuitement en ligne)</a:t>
            </a:r>
          </a:p>
          <a:p>
            <a:r>
              <a:rPr lang="fr-CA" i="1" dirty="0" err="1"/>
              <a:t>Radicalesbians</a:t>
            </a:r>
            <a:endParaRPr lang="fr-CA" i="1" dirty="0"/>
          </a:p>
          <a:p>
            <a:r>
              <a:rPr lang="fr-CA" i="1" dirty="0"/>
              <a:t>« </a:t>
            </a:r>
            <a:r>
              <a:rPr lang="fr-CA" dirty="0"/>
              <a:t>A </a:t>
            </a:r>
            <a:r>
              <a:rPr lang="fr-CA" dirty="0" err="1"/>
              <a:t>lesbian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the rage of all </a:t>
            </a:r>
            <a:r>
              <a:rPr lang="fr-CA" dirty="0" err="1"/>
              <a:t>women</a:t>
            </a:r>
            <a:r>
              <a:rPr lang="fr-CA" dirty="0"/>
              <a:t> </a:t>
            </a:r>
            <a:r>
              <a:rPr lang="fr-CA" dirty="0" err="1"/>
              <a:t>condensed</a:t>
            </a:r>
            <a:r>
              <a:rPr lang="fr-CA" dirty="0"/>
              <a:t> to the point of explosion. »</a:t>
            </a:r>
            <a:endParaRPr lang="fr-CA" i="1" dirty="0"/>
          </a:p>
        </p:txBody>
      </p:sp>
      <p:pic>
        <p:nvPicPr>
          <p:cNvPr id="4" name="Image 3" descr="rata mae brow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3212976"/>
            <a:ext cx="584835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Célébrations et critiques du lesbianisme séparatiste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fr-CA" dirty="0"/>
              <a:t>Célébrations</a:t>
            </a:r>
          </a:p>
          <a:p>
            <a:pPr lvl="1"/>
            <a:r>
              <a:rPr lang="fr-CA" dirty="0"/>
              <a:t>Création de </a:t>
            </a:r>
            <a:r>
              <a:rPr lang="fr-CA" i="1" dirty="0" err="1"/>
              <a:t>safe-space</a:t>
            </a:r>
            <a:endParaRPr lang="fr-CA" i="1" dirty="0"/>
          </a:p>
          <a:p>
            <a:pPr lvl="1"/>
            <a:r>
              <a:rPr lang="fr-CA" dirty="0"/>
              <a:t>Partage de connaissances très pratiques</a:t>
            </a:r>
          </a:p>
          <a:p>
            <a:pPr lvl="1"/>
            <a:r>
              <a:rPr lang="fr-CA" dirty="0"/>
              <a:t>Refus des lesbiennes d’être mises au second plan des luttes</a:t>
            </a:r>
          </a:p>
          <a:p>
            <a:pPr lvl="1"/>
            <a:r>
              <a:rPr lang="fr-CA" dirty="0"/>
              <a:t>Les lesbiennes acquièrent une voix et des espaces</a:t>
            </a:r>
          </a:p>
          <a:p>
            <a:pPr lvl="1"/>
            <a:r>
              <a:rPr lang="fr-CA" dirty="0"/>
              <a:t>Elles développent une conscience collective</a:t>
            </a:r>
          </a:p>
          <a:p>
            <a:pPr marL="457200" lvl="1" indent="0">
              <a:buNone/>
            </a:pPr>
            <a:endParaRPr lang="fr-CA" dirty="0"/>
          </a:p>
          <a:p>
            <a:r>
              <a:rPr lang="fr-CA" dirty="0"/>
              <a:t>Critiques</a:t>
            </a:r>
          </a:p>
          <a:p>
            <a:pPr lvl="1"/>
            <a:r>
              <a:rPr lang="fr-CA" dirty="0"/>
              <a:t>Invention d’un nationalisme: Ti-Grace Atkinson voit le séparatisme lesbien comme un nationalisme féminin « néo-fasciste, néo-colonialiste et même néo-impérialiste » créant un état-Nation nécessairement oppressif</a:t>
            </a:r>
          </a:p>
          <a:p>
            <a:pPr lvl="1"/>
            <a:r>
              <a:rPr lang="fr-CA" dirty="0"/>
              <a:t>Indistinction entre désir hétérosexuel et désir d’oppression</a:t>
            </a:r>
          </a:p>
          <a:p>
            <a:pPr lvl="1"/>
            <a:r>
              <a:rPr lang="fr-CA" dirty="0"/>
              <a:t>Leur isolation: les lesbiennes noires</a:t>
            </a:r>
            <a:r>
              <a:rPr lang="fr-FR" sz="1600" dirty="0"/>
              <a:t> </a:t>
            </a:r>
            <a:r>
              <a:rPr lang="fr-CA" dirty="0"/>
              <a:t>leur reprochent de s'intéresser aux seuls intérêts des blanches et des lesbiennes et de ne détruire aucun système oppressif du fait de leur isolation (Smith)</a:t>
            </a:r>
          </a:p>
          <a:p>
            <a:pPr lvl="1"/>
            <a:r>
              <a:rPr lang="fr-CA" dirty="0"/>
              <a:t>Création de la lesbienne en tant que nouvelle catégorie</a:t>
            </a:r>
          </a:p>
          <a:p>
            <a:pPr marL="457200" lvl="1" indent="0">
              <a:buNone/>
            </a:pP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8563271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1632</Words>
  <Application>Microsoft Office PowerPoint</Application>
  <PresentationFormat>On-screen Show (4:3)</PresentationFormat>
  <Paragraphs>227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Times New Roman</vt:lpstr>
      <vt:lpstr>Thème Office</vt:lpstr>
      <vt:lpstr>Célébrations et critiques des pensées féministes, lesbiennes et [queer] of color  8, 15 et 22 février à la librairie Zone Libre</vt:lpstr>
      <vt:lpstr>Au-delà de l’orientation sexuelle: le lesbianisme en tant que pensée politique</vt:lpstr>
      <vt:lpstr>Plan de la séance</vt:lpstr>
      <vt:lpstr>Mise en contexte</vt:lpstr>
      <vt:lpstr>Le lesbianisme politique</vt:lpstr>
      <vt:lpstr>Le séparatisme lesbien (le lesbianisme radical étatsunien)</vt:lpstr>
      <vt:lpstr>Le séparatisme lesbien</vt:lpstr>
      <vt:lpstr>The Lavender Menace</vt:lpstr>
      <vt:lpstr>Célébrations et critiques du lesbianisme séparatiste</vt:lpstr>
      <vt:lpstr>Le lesbianisme radical</vt:lpstr>
      <vt:lpstr>Le lesbianisme radical</vt:lpstr>
      <vt:lpstr>Monique Wittig</vt:lpstr>
      <vt:lpstr>Traduction de la citation précédente de Wittig</vt:lpstr>
      <vt:lpstr>Monique Wittig</vt:lpstr>
      <vt:lpstr>La pensée straight de Monique Wittig</vt:lpstr>
      <vt:lpstr>Le lesbianisme radical au Québec</vt:lpstr>
      <vt:lpstr>Célébrations et critiques du lesbianisme radical</vt:lpstr>
      <vt:lpstr>Le lesbianisme féministe (ou féminisme lesbien)</vt:lpstr>
      <vt:lpstr>Le lesbianisme féministe (ou le féminisme lesbien)</vt:lpstr>
      <vt:lpstr>Adrienne Rich (1929-2012)</vt:lpstr>
      <vt:lpstr>Premier concept de Rich: « la contrainte à l’hétérosexualité »</vt:lpstr>
      <vt:lpstr>Deuxième concept de Rich: « Le continuum lesbien », troisième concept: « l’existence lesbienne »</vt:lpstr>
      <vt:lpstr>Célébrations et critiques du lesbianisme féministe</vt:lpstr>
      <vt:lpstr>Le lesbianisme noir</vt:lpstr>
      <vt:lpstr>Audre Lorde (1934-1992)</vt:lpstr>
      <vt:lpstr>Audre Lorde</vt:lpstr>
      <vt:lpstr>Traduction des citations précédentes d’Audre Lorde</vt:lpstr>
      <vt:lpstr>La pensée de Lorde</vt:lpstr>
      <vt:lpstr>Barbara Smith (1946)</vt:lpstr>
      <vt:lpstr>Barbara Smith</vt:lpstr>
      <vt:lpstr>Combahee River Collective</vt:lpstr>
      <vt:lpstr>Harriet Tubman</vt:lpstr>
      <vt:lpstr>Combahee River Collective Statement (1982)</vt:lpstr>
      <vt:lpstr>Célébrations et critiques du lesbianisme noir</vt:lpstr>
      <vt:lpstr>Récapitulation du lesbianisme politique</vt:lpstr>
      <vt:lpstr>En route vers l’émergence de la pensée queer et queer of color</vt:lpstr>
      <vt:lpstr>Quelques auteures phares</vt:lpstr>
      <vt:lpstr>Autres documents de références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Célébrations et critiques des pensées féministes, lesbiennes et [queer] of color</dc:title>
  <dc:creator>Mariève</dc:creator>
  <cp:lastModifiedBy>Mariève Maréchale</cp:lastModifiedBy>
  <cp:revision>107</cp:revision>
  <dcterms:created xsi:type="dcterms:W3CDTF">2017-02-03T19:54:32Z</dcterms:created>
  <dcterms:modified xsi:type="dcterms:W3CDTF">2017-02-10T18:46:09Z</dcterms:modified>
</cp:coreProperties>
</file>