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65" r:id="rId2"/>
    <p:sldId id="290" r:id="rId3"/>
    <p:sldId id="391" r:id="rId4"/>
    <p:sldId id="258" r:id="rId5"/>
    <p:sldId id="268" r:id="rId6"/>
    <p:sldId id="278" r:id="rId7"/>
    <p:sldId id="277" r:id="rId8"/>
    <p:sldId id="263" r:id="rId9"/>
    <p:sldId id="330" r:id="rId10"/>
    <p:sldId id="346" r:id="rId11"/>
    <p:sldId id="375" r:id="rId12"/>
    <p:sldId id="351" r:id="rId13"/>
    <p:sldId id="400" r:id="rId14"/>
    <p:sldId id="352" r:id="rId15"/>
    <p:sldId id="347" r:id="rId16"/>
    <p:sldId id="387" r:id="rId17"/>
    <p:sldId id="309" r:id="rId18"/>
    <p:sldId id="275" r:id="rId19"/>
    <p:sldId id="390" r:id="rId20"/>
    <p:sldId id="313" r:id="rId21"/>
    <p:sldId id="310" r:id="rId22"/>
    <p:sldId id="380" r:id="rId23"/>
    <p:sldId id="356" r:id="rId24"/>
    <p:sldId id="357" r:id="rId25"/>
    <p:sldId id="333" r:id="rId26"/>
    <p:sldId id="378" r:id="rId27"/>
    <p:sldId id="358" r:id="rId28"/>
    <p:sldId id="315" r:id="rId29"/>
    <p:sldId id="393" r:id="rId30"/>
    <p:sldId id="376" r:id="rId31"/>
    <p:sldId id="349" r:id="rId32"/>
    <p:sldId id="350" r:id="rId33"/>
    <p:sldId id="397" r:id="rId34"/>
    <p:sldId id="281" r:id="rId35"/>
    <p:sldId id="316" r:id="rId36"/>
    <p:sldId id="276" r:id="rId37"/>
    <p:sldId id="282" r:id="rId38"/>
    <p:sldId id="394" r:id="rId39"/>
    <p:sldId id="360" r:id="rId40"/>
    <p:sldId id="382" r:id="rId41"/>
    <p:sldId id="384" r:id="rId42"/>
    <p:sldId id="284" r:id="rId43"/>
    <p:sldId id="303" r:id="rId44"/>
    <p:sldId id="366" r:id="rId45"/>
    <p:sldId id="270" r:id="rId46"/>
    <p:sldId id="286" r:id="rId47"/>
    <p:sldId id="401" r:id="rId48"/>
    <p:sldId id="285" r:id="rId49"/>
    <p:sldId id="370" r:id="rId50"/>
    <p:sldId id="372" r:id="rId51"/>
    <p:sldId id="374" r:id="rId52"/>
    <p:sldId id="373" r:id="rId53"/>
    <p:sldId id="369" r:id="rId54"/>
    <p:sldId id="368" r:id="rId55"/>
    <p:sldId id="398" r:id="rId56"/>
    <p:sldId id="335" r:id="rId57"/>
    <p:sldId id="402" r:id="rId58"/>
    <p:sldId id="405" r:id="rId59"/>
    <p:sldId id="406" r:id="rId60"/>
    <p:sldId id="407" r:id="rId61"/>
    <p:sldId id="408" r:id="rId62"/>
    <p:sldId id="409" r:id="rId63"/>
    <p:sldId id="383" r:id="rId64"/>
    <p:sldId id="404" r:id="rId65"/>
    <p:sldId id="399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58295-B04C-49D9-872B-EF8CFD90371C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70203-B902-419F-8322-9AA2945F4EF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063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51C36-9B95-4893-9471-1D6DBF533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F63854-1577-49E1-91B7-FA671F994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98275B-2745-4158-8898-1F140262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FE9FB-A146-47A5-907E-5C216B98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8E0FE-3C5F-4C5C-8FE1-F6180617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79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D18F1-10E0-47AA-B23B-168E1A57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A18898-A85D-4A7C-9B2B-24AD7187C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706B60-8CE9-4D96-A458-B6089012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D7064E-47B5-40B5-8C44-6FAE06DC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9CB740-0CC1-4FDF-8B3E-7FF9A6E6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737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78FD9A-48A8-4AE9-8D01-A31525287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8DED82-707F-45ED-A37F-239748D52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022C9-2A5A-4B91-8440-618B42CA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9BDC9A-B9DB-4774-903F-0BEFF04F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A6B60-3945-4930-8CE6-64D24577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638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8C356-C111-452A-A0CF-3997D6D6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6995FE-3E2F-48F7-9097-9E145AEE9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7213F-09B3-4979-B192-43B3890E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B3333E-C905-4F9D-917C-BCB654E2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C24F3F-5DB1-4107-A64E-B2AD26D7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81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0AAE8-A8D9-4A9F-892F-46E9551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80E55C-1D4B-4B5F-B2C5-6896A5DFF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E5187-EB6E-4BDC-B414-C931CE33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725FCE-33E6-49FE-8AAE-BF65BAB8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099FB-7123-4AF6-913C-53D332E1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970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23E09-DF22-4C39-B5C8-3CB7F2DC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09F0C-D4FC-4740-8D72-431C420CA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F23317-33B9-4FD2-9206-66C57D5F3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973F4B-0B37-4732-AA6C-02DBE9B9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938423-A1A5-43FE-AF27-B0252D66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C1D6FE-FCB9-44E3-8639-98667E6E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235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60546-90E0-4991-91E1-6796C3BA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6086A5-1DB3-4EEA-BA60-D7953715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0F0F51-972C-4647-ABFE-446352E8B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12E1E5-64C0-4F73-8FEC-CD4905473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B6CBE6-392A-4F18-B03B-547E52E67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33EB463-5E34-41F7-9D14-157F751B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E81A7E1-7BB0-4C1A-A4D4-51CB364FF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AF9552-CFBF-4A86-91BC-070524DD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60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F7C15-F0DA-446F-B578-23E1DD20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E52DA1-2E0B-4B80-903C-F5ACDF40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D60841-B564-4DE2-B7AE-4D4A1F11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069F69-3EC2-4AB7-A80F-9A9B9824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26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97A610-A0E8-44C7-9E4D-2F3557BF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5134B0-42F6-45BB-A03A-1906D4B3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A16AF-CCED-4C93-969E-BB25A480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8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CA8E0-31EB-4F81-B453-50DF0BCE1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5EC5CB-1C3E-4580-86EC-C9C6D7AF1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3D3034-900E-4C31-9643-852ACAC83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FA7D7-5C22-45A3-B3BC-139569A0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039AE4-07BA-40B2-ABC3-A0618093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05494-B761-441B-8809-746A0DFF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0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3E096A-9068-4423-B728-3F9B5FF7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28931D-8D6F-46FC-8935-B86A3F1D9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4E76E2-9BFC-44DF-A801-34A10449E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9DEA9D-FF4F-456B-84C6-8D91AB2D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0784FE-0890-45F9-9EDE-AB847E46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BA2A4B-A38D-41C3-A189-5EE305B6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843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7CD117-E644-48A1-BEDD-C3D3B291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A57FC-8F00-413D-8F45-A8AD731B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3EE37-4CE0-4D94-8FA6-384945421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6DA6C-8A63-4461-A457-A83DF11A01E9}" type="datetimeFigureOut">
              <a:rPr lang="fr-CA" smtClean="0"/>
              <a:t>2020-12-08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DDA75-11BA-40D8-8B1E-46E981257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E3236-2421-4110-8816-0E0E60BF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3662-C78E-48EB-9E2C-B7CD713A1F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496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3.jpeg"/><Relationship Id="rId4" Type="http://schemas.openxmlformats.org/officeDocument/2006/relationships/image" Target="../media/image9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ntogem.github.io/" TargetMode="External"/><Relationship Id="rId2" Type="http://schemas.openxmlformats.org/officeDocument/2006/relationships/hyperlink" Target="https://www.nytimes.com/2018/11/27/magazine/insect-apocalyps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umourrasmoinsbete.blogspot.com/2010/03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2337545-6B33-4F7F-8C1F-489BEED41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320" y="4402138"/>
            <a:ext cx="9144000" cy="1655762"/>
          </a:xfrm>
        </p:spPr>
        <p:txBody>
          <a:bodyPr>
            <a:normAutofit/>
          </a:bodyPr>
          <a:lstStyle/>
          <a:p>
            <a:r>
              <a:rPr lang="fr-CA" sz="3600" dirty="0"/>
              <a:t>Des insectes et des hommes</a:t>
            </a:r>
          </a:p>
        </p:txBody>
      </p:sp>
      <p:pic>
        <p:nvPicPr>
          <p:cNvPr id="1026" name="Picture 2" descr="UPop Montréal">
            <a:extLst>
              <a:ext uri="{FF2B5EF4-FFF2-40B4-BE49-F238E27FC236}">
                <a16:creationId xmlns:a16="http://schemas.microsoft.com/office/drawing/2014/main" id="{7811F794-AEBF-4B1D-8383-F4F882FA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72" y="0"/>
            <a:ext cx="4553628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B0AF73-077A-4CCF-8D36-AA1A90CCEE79}"/>
              </a:ext>
            </a:extLst>
          </p:cNvPr>
          <p:cNvSpPr txBox="1"/>
          <p:nvPr/>
        </p:nvSpPr>
        <p:spPr>
          <a:xfrm>
            <a:off x="9082369" y="5045353"/>
            <a:ext cx="215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Julie Augustin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6D95F5-9EDF-42D3-B111-C8E18BB5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9" y="0"/>
            <a:ext cx="490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0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84351-3233-439F-AA18-325DA6D5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06" y="28970"/>
            <a:ext cx="10515600" cy="1325563"/>
          </a:xfrm>
        </p:spPr>
        <p:txBody>
          <a:bodyPr>
            <a:normAutofit/>
          </a:bodyPr>
          <a:lstStyle/>
          <a:p>
            <a:r>
              <a:rPr lang="fr-CA" sz="3600" dirty="0" err="1"/>
              <a:t>Hallman</a:t>
            </a:r>
            <a:r>
              <a:rPr lang="fr-CA" sz="3600" dirty="0"/>
              <a:t> et al., 2017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8EF69B-4436-42A8-9053-4B0DBFE5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17" y="1520742"/>
            <a:ext cx="5749910" cy="4481422"/>
          </a:xfrm>
        </p:spPr>
        <p:txBody>
          <a:bodyPr>
            <a:normAutofit/>
          </a:bodyPr>
          <a:lstStyle/>
          <a:p>
            <a:r>
              <a:rPr lang="fr-CA" sz="1800" dirty="0"/>
              <a:t>Allemagne : 63 localisations entre 1989 and 2016 : </a:t>
            </a:r>
            <a:r>
              <a:rPr lang="fr-CA" sz="1800" b="1" dirty="0"/>
              <a:t>27 ans</a:t>
            </a:r>
          </a:p>
          <a:p>
            <a:r>
              <a:rPr lang="fr-CA" sz="1800" dirty="0"/>
              <a:t>But initial = Échantillonnage </a:t>
            </a:r>
            <a:r>
              <a:rPr lang="fr-CA" sz="1800" b="1" dirty="0"/>
              <a:t>standardisé </a:t>
            </a:r>
            <a:r>
              <a:rPr lang="fr-CA" sz="1800" dirty="0"/>
              <a:t>: construire archives à long-terme et préserver spécimens de diversité locale</a:t>
            </a:r>
          </a:p>
          <a:p>
            <a:r>
              <a:rPr lang="fr-CA" sz="1800" b="1" dirty="0"/>
              <a:t>Pièges Malaises : </a:t>
            </a:r>
            <a:r>
              <a:rPr lang="fr-CA" sz="1800" dirty="0"/>
              <a:t>éthanol 80%</a:t>
            </a:r>
          </a:p>
          <a:p>
            <a:pPr lvl="1"/>
            <a:r>
              <a:rPr lang="fr-CA" sz="1400" dirty="0"/>
              <a:t>Surtout hyménoptères et diptères qui sont capturés</a:t>
            </a:r>
          </a:p>
          <a:p>
            <a:endParaRPr lang="fr-CA" sz="1800" b="1" dirty="0"/>
          </a:p>
          <a:p>
            <a:r>
              <a:rPr lang="fr-CA" sz="1800" b="1" dirty="0"/>
              <a:t>Zones protégées</a:t>
            </a:r>
            <a:r>
              <a:rPr lang="fr-CA" sz="1800" dirty="0"/>
              <a:t> ; plusieurs écosystèmes :prairies, bordures, friches, dunes, landes</a:t>
            </a:r>
          </a:p>
          <a:p>
            <a:pPr lvl="1" algn="ctr"/>
            <a:r>
              <a:rPr lang="fr-CA" sz="1400" dirty="0"/>
              <a:t>Échantillonnées seulement 1 an : Piégeage prolongé indésirable</a:t>
            </a:r>
            <a:endParaRPr lang="fr-CA" sz="1800" dirty="0"/>
          </a:p>
          <a:p>
            <a:endParaRPr lang="fr-CA" sz="1800" dirty="0"/>
          </a:p>
          <a:p>
            <a:endParaRPr lang="fr-CA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BC8462-A492-4279-8D4F-21C406332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7" t="60102" r="33773"/>
          <a:stretch/>
        </p:blipFill>
        <p:spPr>
          <a:xfrm>
            <a:off x="6171874" y="3455472"/>
            <a:ext cx="2391507" cy="2736165"/>
          </a:xfrm>
          <a:prstGeom prst="rect">
            <a:avLst/>
          </a:prstGeom>
        </p:spPr>
      </p:pic>
      <p:pic>
        <p:nvPicPr>
          <p:cNvPr id="2050" name="Picture 2" descr="The Intriguing World of Insects | SFO Museum">
            <a:extLst>
              <a:ext uri="{FF2B5EF4-FFF2-40B4-BE49-F238E27FC236}">
                <a16:creationId xmlns:a16="http://schemas.microsoft.com/office/drawing/2014/main" id="{06A6418E-0DE3-41E9-9E46-D8CC010A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27" y="276469"/>
            <a:ext cx="3821645" cy="28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rash silencieux en plein vol | Zoom Nature">
            <a:extLst>
              <a:ext uri="{FF2B5EF4-FFF2-40B4-BE49-F238E27FC236}">
                <a16:creationId xmlns:a16="http://schemas.microsoft.com/office/drawing/2014/main" id="{8C47F8E8-62C0-4DC2-A0D5-5C911EB2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128" y="3391851"/>
            <a:ext cx="3257429" cy="273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87B6A-832A-4F8B-A494-2269DFD96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06" y="2279894"/>
            <a:ext cx="6364458" cy="2676037"/>
          </a:xfrm>
        </p:spPr>
        <p:txBody>
          <a:bodyPr>
            <a:normAutofit/>
          </a:bodyPr>
          <a:lstStyle/>
          <a:p>
            <a:r>
              <a:rPr lang="fr-CA" sz="2400" dirty="0"/>
              <a:t>Au final 53.54 kg -&gt;  millions d’individus</a:t>
            </a:r>
          </a:p>
          <a:p>
            <a:r>
              <a:rPr lang="fr-CA" sz="2400" dirty="0"/>
              <a:t>Biomasse totale/piège (- poids liquide et bouteille)</a:t>
            </a:r>
          </a:p>
          <a:p>
            <a:r>
              <a:rPr lang="fr-CA" sz="2400" dirty="0"/>
              <a:t>2017 : Évolution </a:t>
            </a:r>
            <a:r>
              <a:rPr lang="fr-CA" sz="2400" b="1" dirty="0"/>
              <a:t>biomasse</a:t>
            </a:r>
            <a:r>
              <a:rPr lang="fr-CA" sz="2400" dirty="0"/>
              <a:t> des </a:t>
            </a:r>
            <a:r>
              <a:rPr lang="fr-CA" sz="2400" b="1" dirty="0"/>
              <a:t>insectes volants </a:t>
            </a:r>
            <a:r>
              <a:rPr lang="fr-CA" sz="2400" dirty="0"/>
              <a:t>au cours du temps</a:t>
            </a:r>
          </a:p>
          <a:p>
            <a:endParaRPr lang="fr-CA" sz="2400" dirty="0"/>
          </a:p>
          <a:p>
            <a:endParaRPr lang="fr-CA" sz="2400" dirty="0"/>
          </a:p>
          <a:p>
            <a:endParaRPr lang="fr-CA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70361D-7D59-48D5-9A80-8E3274D4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03" y="1954372"/>
            <a:ext cx="4438341" cy="33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ACA184-D2E9-410C-86CC-EE227AD82B13}"/>
              </a:ext>
            </a:extLst>
          </p:cNvPr>
          <p:cNvSpPr txBox="1"/>
          <p:nvPr/>
        </p:nvSpPr>
        <p:spPr>
          <a:xfrm>
            <a:off x="9744221" y="5391499"/>
            <a:ext cx="244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Karlsson et al., 2020</a:t>
            </a:r>
          </a:p>
        </p:txBody>
      </p:sp>
    </p:spTree>
    <p:extLst>
      <p:ext uri="{BB962C8B-B14F-4D97-AF65-F5344CB8AC3E}">
        <p14:creationId xmlns:p14="http://schemas.microsoft.com/office/powerpoint/2010/main" val="23970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778A596-9A86-41C8-8E9A-735923F0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2A3F4E6-DF51-4837-98A8-9D404F80E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801" y="2692810"/>
            <a:ext cx="4839286" cy="1600221"/>
          </a:xfrm>
        </p:spPr>
        <p:txBody>
          <a:bodyPr>
            <a:noAutofit/>
          </a:bodyPr>
          <a:lstStyle/>
          <a:p>
            <a:r>
              <a:rPr lang="fr-CA" sz="2400" dirty="0"/>
              <a:t>Déclin </a:t>
            </a:r>
            <a:r>
              <a:rPr lang="fr-CA" sz="2400" b="1" dirty="0"/>
              <a:t>de 75% </a:t>
            </a:r>
            <a:r>
              <a:rPr lang="fr-CA" sz="2400" dirty="0"/>
              <a:t>dans biomasse d’insectes volants entre 1989 et 2016</a:t>
            </a:r>
          </a:p>
          <a:p>
            <a:r>
              <a:rPr lang="fr-CA" sz="2400" dirty="0"/>
              <a:t>Dans tous les habitats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0310A3-DC8E-4ABD-9D88-59FF52B6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505"/>
            <a:ext cx="6691459" cy="47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778A596-9A86-41C8-8E9A-735923F0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2A3F4E6-DF51-4837-98A8-9D404F80E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801" y="2692810"/>
            <a:ext cx="4839286" cy="1208623"/>
          </a:xfrm>
        </p:spPr>
        <p:txBody>
          <a:bodyPr>
            <a:normAutofit/>
          </a:bodyPr>
          <a:lstStyle/>
          <a:p>
            <a:r>
              <a:rPr lang="fr-CA" sz="2000" dirty="0"/>
              <a:t>Déclin </a:t>
            </a:r>
            <a:r>
              <a:rPr lang="fr-CA" sz="2000" b="1" dirty="0"/>
              <a:t>de 75% </a:t>
            </a:r>
            <a:r>
              <a:rPr lang="fr-CA" sz="2000" dirty="0"/>
              <a:t>dans biomasse d’insectes volants entre 1989 et 2016</a:t>
            </a:r>
          </a:p>
          <a:p>
            <a:r>
              <a:rPr lang="fr-CA" sz="2000" dirty="0"/>
              <a:t>Dans tous les habitats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0310A3-DC8E-4ABD-9D88-59FF52B6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505"/>
            <a:ext cx="6691459" cy="4727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C185F0-F759-4A15-89F6-AEB760FE9B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C29DE-15D3-4FFD-802A-4D4E75D3FF12}"/>
              </a:ext>
            </a:extLst>
          </p:cNvPr>
          <p:cNvSpPr/>
          <p:nvPr/>
        </p:nvSpPr>
        <p:spPr>
          <a:xfrm>
            <a:off x="1536915" y="2148121"/>
            <a:ext cx="911817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CA" sz="2400" dirty="0"/>
          </a:p>
          <a:p>
            <a:r>
              <a:rPr lang="fr-CA" sz="2400" dirty="0"/>
              <a:t>« Cette perte encore non reconnue de la biomasse des insectes </a:t>
            </a:r>
            <a:r>
              <a:rPr lang="fr-CA" sz="2400" b="1" dirty="0"/>
              <a:t>doit être prise en compte dans l'évaluation du déclin de l'abondance des espèces dépendantes des insectes comme source de nourriture</a:t>
            </a:r>
            <a:r>
              <a:rPr lang="fr-CA" sz="2400" dirty="0"/>
              <a:t>, et du fonctionnement </a:t>
            </a:r>
            <a:r>
              <a:rPr lang="fr-CA" sz="2400" b="1" dirty="0"/>
              <a:t>des écosystèmes </a:t>
            </a:r>
            <a:r>
              <a:rPr lang="fr-CA" sz="2400" dirty="0"/>
              <a:t>dans le paysage européen »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38388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DA30C-2CB1-4434-A7D1-91790804D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Lister et Garcia (2018)</a:t>
            </a:r>
            <a:endParaRPr lang="fr-CA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59EF74-CDA0-4753-8D26-6B0B4859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764" y="1457141"/>
            <a:ext cx="5070231" cy="2243379"/>
          </a:xfrm>
        </p:spPr>
        <p:txBody>
          <a:bodyPr>
            <a:normAutofit lnSpcReduction="10000"/>
          </a:bodyPr>
          <a:lstStyle/>
          <a:p>
            <a:r>
              <a:rPr lang="fr-CA" sz="1800" dirty="0"/>
              <a:t>Filet de 30cm de diamètre</a:t>
            </a:r>
          </a:p>
          <a:p>
            <a:r>
              <a:rPr lang="fr-CA" sz="1800" dirty="0"/>
              <a:t>800 balayages effectués pendant été et hiver</a:t>
            </a:r>
          </a:p>
          <a:p>
            <a:r>
              <a:rPr lang="fr-CA" sz="1800" dirty="0"/>
              <a:t>Balayage entre 10:00 and 16:00, du sol jusqu’à 2m  </a:t>
            </a:r>
          </a:p>
          <a:p>
            <a:r>
              <a:rPr lang="fr-CA" sz="1800" dirty="0"/>
              <a:t>Après 100 balayages, arthropodes retirés du filet et placés dans alcool</a:t>
            </a:r>
          </a:p>
          <a:p>
            <a:r>
              <a:rPr lang="fr-CA" sz="1800" dirty="0"/>
              <a:t>Longueur, poids sec et ordre taxonomique de chaque spécimen</a:t>
            </a:r>
          </a:p>
        </p:txBody>
      </p:sp>
      <p:pic>
        <p:nvPicPr>
          <p:cNvPr id="3074" name="Picture 2" descr="Heavy Duty Sweep Nets – BioQuip Products, Inc">
            <a:extLst>
              <a:ext uri="{FF2B5EF4-FFF2-40B4-BE49-F238E27FC236}">
                <a16:creationId xmlns:a16="http://schemas.microsoft.com/office/drawing/2014/main" id="{79349B05-A0D5-49C9-8C6B-910AA06C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7" y="1356080"/>
            <a:ext cx="5731412" cy="24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C4774E-4CB2-4B09-872C-6D2DC883EDBC}"/>
              </a:ext>
            </a:extLst>
          </p:cNvPr>
          <p:cNvSpPr txBox="1"/>
          <p:nvPr/>
        </p:nvSpPr>
        <p:spPr>
          <a:xfrm>
            <a:off x="6744802" y="4156844"/>
            <a:ext cx="5219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Pièges = assiettes de plastiques  24 x 34 x 0.6 cm remplies avec </a:t>
            </a:r>
            <a:r>
              <a:rPr lang="fr-CA" dirty="0" err="1"/>
              <a:t>Tanglefoot</a:t>
            </a:r>
            <a:r>
              <a:rPr lang="fr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10 pièges dans zone de 30 x 24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Sol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Canopée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Arthropodes capturés retirés 2 fois par jour, midi et coucher du soleil, et stockés dans alcool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Mesure longueur, poids sec, ordre taxonomique</a:t>
            </a:r>
          </a:p>
        </p:txBody>
      </p:sp>
      <p:pic>
        <p:nvPicPr>
          <p:cNvPr id="3076" name="Picture 4" descr="discounted Plastic Rectangle Clear Dessert/Salad Disposable Plates - Posh  Party Supplies">
            <a:extLst>
              <a:ext uri="{FF2B5EF4-FFF2-40B4-BE49-F238E27FC236}">
                <a16:creationId xmlns:a16="http://schemas.microsoft.com/office/drawing/2014/main" id="{F7EFAE5E-D9B9-4367-8888-DCB67266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5" y="3544982"/>
            <a:ext cx="3596639" cy="35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azon.com : Tanglefoot Tree Insect Barrier Tub : Insect Traps : Garden &amp;  Outdoor">
            <a:extLst>
              <a:ext uri="{FF2B5EF4-FFF2-40B4-BE49-F238E27FC236}">
                <a16:creationId xmlns:a16="http://schemas.microsoft.com/office/drawing/2014/main" id="{62CD1355-1CDE-4D17-AB39-1D68D067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67" y="4560956"/>
            <a:ext cx="1993068" cy="152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AFA8B4-4F3C-4708-80A6-8333D27036C7}"/>
              </a:ext>
            </a:extLst>
          </p:cNvPr>
          <p:cNvSpPr txBox="1"/>
          <p:nvPr/>
        </p:nvSpPr>
        <p:spPr>
          <a:xfrm>
            <a:off x="1268949" y="6362694"/>
            <a:ext cx="417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Truc le plus collant de la planète !!!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D37F787-1104-4ED2-8164-5AC26EFCBECC}"/>
              </a:ext>
            </a:extLst>
          </p:cNvPr>
          <p:cNvCxnSpPr>
            <a:cxnSpLocks/>
          </p:cNvCxnSpPr>
          <p:nvPr/>
        </p:nvCxnSpPr>
        <p:spPr>
          <a:xfrm flipV="1">
            <a:off x="4578813" y="5686365"/>
            <a:ext cx="388180" cy="676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5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A01AE9-0CC5-4E7B-869D-1CF8ECA4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825" y="231992"/>
            <a:ext cx="3990534" cy="3051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4AC2A9-4221-45CF-B19D-EB560323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70" y="3703867"/>
            <a:ext cx="6164803" cy="2922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2D239D-94A5-4980-978A-8D190E3F26D4}"/>
              </a:ext>
            </a:extLst>
          </p:cNvPr>
          <p:cNvSpPr txBox="1"/>
          <p:nvPr/>
        </p:nvSpPr>
        <p:spPr>
          <a:xfrm>
            <a:off x="7717121" y="2052588"/>
            <a:ext cx="4091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Biomasse sèche des </a:t>
            </a:r>
            <a:r>
              <a:rPr lang="fr-CA" b="1" dirty="0"/>
              <a:t>arthropodes</a:t>
            </a:r>
            <a:r>
              <a:rPr lang="fr-CA" dirty="0"/>
              <a:t> a diminué de 30 à 60 fois entre 1976 et 2013</a:t>
            </a:r>
          </a:p>
          <a:p>
            <a:endParaRPr lang="fr-CA" b="1" dirty="0"/>
          </a:p>
          <a:p>
            <a:endParaRPr lang="fr-CA" dirty="0"/>
          </a:p>
        </p:txBody>
      </p:sp>
      <p:pic>
        <p:nvPicPr>
          <p:cNvPr id="11" name="Picture 2" descr="Heavy Duty Sweep Nets – BioQuip Products, Inc">
            <a:extLst>
              <a:ext uri="{FF2B5EF4-FFF2-40B4-BE49-F238E27FC236}">
                <a16:creationId xmlns:a16="http://schemas.microsoft.com/office/drawing/2014/main" id="{49C704F8-1FB7-4CB2-B86D-38E7115F8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9"/>
          <a:stretch/>
        </p:blipFill>
        <p:spPr bwMode="auto">
          <a:xfrm>
            <a:off x="662534" y="603351"/>
            <a:ext cx="2053992" cy="18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mazon.com : Tanglefoot Tree Insect Barrier Tub : Insect Traps : Garden &amp;  Outdoor">
            <a:extLst>
              <a:ext uri="{FF2B5EF4-FFF2-40B4-BE49-F238E27FC236}">
                <a16:creationId xmlns:a16="http://schemas.microsoft.com/office/drawing/2014/main" id="{B4D482F2-B13D-4613-B069-C51CBCF0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4" y="4234408"/>
            <a:ext cx="1891334" cy="14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EF035F-8133-4496-90E2-167633EFBBE2}"/>
              </a:ext>
            </a:extLst>
          </p:cNvPr>
          <p:cNvSpPr txBox="1"/>
          <p:nvPr/>
        </p:nvSpPr>
        <p:spPr>
          <a:xfrm>
            <a:off x="7770315" y="984738"/>
            <a:ext cx="3929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Biomasse sèche des </a:t>
            </a:r>
            <a:r>
              <a:rPr lang="fr-CA" b="1" dirty="0"/>
              <a:t>arthropodes</a:t>
            </a:r>
            <a:r>
              <a:rPr lang="fr-CA" dirty="0"/>
              <a:t> a diminué de 4 à 8 fois entre 1976 et 2013</a:t>
            </a:r>
          </a:p>
        </p:txBody>
      </p:sp>
    </p:spTree>
    <p:extLst>
      <p:ext uri="{BB962C8B-B14F-4D97-AF65-F5344CB8AC3E}">
        <p14:creationId xmlns:p14="http://schemas.microsoft.com/office/powerpoint/2010/main" val="118119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A01AE9-0CC5-4E7B-869D-1CF8ECA4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825" y="231992"/>
            <a:ext cx="3990534" cy="3051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4AC2A9-4221-45CF-B19D-EB560323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70" y="3703867"/>
            <a:ext cx="6164803" cy="29221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2D239D-94A5-4980-978A-8D190E3F26D4}"/>
              </a:ext>
            </a:extLst>
          </p:cNvPr>
          <p:cNvSpPr txBox="1"/>
          <p:nvPr/>
        </p:nvSpPr>
        <p:spPr>
          <a:xfrm>
            <a:off x="7717121" y="2052588"/>
            <a:ext cx="4091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Biomasse sèche des </a:t>
            </a:r>
            <a:r>
              <a:rPr lang="fr-CA" b="1" dirty="0"/>
              <a:t>arthropodes</a:t>
            </a:r>
            <a:r>
              <a:rPr lang="fr-CA" dirty="0"/>
              <a:t> a diminué de 30 à 60 fois entre 1976 et 2013</a:t>
            </a:r>
          </a:p>
          <a:p>
            <a:endParaRPr lang="fr-CA" b="1" dirty="0"/>
          </a:p>
          <a:p>
            <a:endParaRPr lang="fr-CA" dirty="0"/>
          </a:p>
        </p:txBody>
      </p:sp>
      <p:pic>
        <p:nvPicPr>
          <p:cNvPr id="11" name="Picture 2" descr="Heavy Duty Sweep Nets – BioQuip Products, Inc">
            <a:extLst>
              <a:ext uri="{FF2B5EF4-FFF2-40B4-BE49-F238E27FC236}">
                <a16:creationId xmlns:a16="http://schemas.microsoft.com/office/drawing/2014/main" id="{49C704F8-1FB7-4CB2-B86D-38E7115F8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9"/>
          <a:stretch/>
        </p:blipFill>
        <p:spPr bwMode="auto">
          <a:xfrm>
            <a:off x="662534" y="603351"/>
            <a:ext cx="2053992" cy="18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mazon.com : Tanglefoot Tree Insect Barrier Tub : Insect Traps : Garden &amp;  Outdoor">
            <a:extLst>
              <a:ext uri="{FF2B5EF4-FFF2-40B4-BE49-F238E27FC236}">
                <a16:creationId xmlns:a16="http://schemas.microsoft.com/office/drawing/2014/main" id="{B4D482F2-B13D-4613-B069-C51CBCF0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4" y="4234408"/>
            <a:ext cx="1891334" cy="14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EF035F-8133-4496-90E2-167633EFBBE2}"/>
              </a:ext>
            </a:extLst>
          </p:cNvPr>
          <p:cNvSpPr txBox="1"/>
          <p:nvPr/>
        </p:nvSpPr>
        <p:spPr>
          <a:xfrm>
            <a:off x="7770315" y="984738"/>
            <a:ext cx="3929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Biomasse sèche des </a:t>
            </a:r>
            <a:r>
              <a:rPr lang="fr-CA" b="1" dirty="0"/>
              <a:t>arthropodes</a:t>
            </a:r>
            <a:r>
              <a:rPr lang="fr-CA" dirty="0"/>
              <a:t> a diminué de 4 à 8 fois entre 1976 et 2013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128EA-8F55-4901-BD33-959F074C0A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65884FD-9787-4F1E-96EE-29F82650D6F0}"/>
              </a:ext>
            </a:extLst>
          </p:cNvPr>
          <p:cNvSpPr txBox="1"/>
          <p:nvPr/>
        </p:nvSpPr>
        <p:spPr>
          <a:xfrm>
            <a:off x="1608201" y="2365158"/>
            <a:ext cx="969990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CA" sz="2400" dirty="0"/>
          </a:p>
          <a:p>
            <a:r>
              <a:rPr lang="fr-CA" sz="2400" dirty="0"/>
              <a:t>«  Nous avons comparé la biomasse d’arthropodes dans la forêt tropicale </a:t>
            </a:r>
            <a:r>
              <a:rPr lang="fr-CA" sz="2400" dirty="0" err="1"/>
              <a:t>Luquillo</a:t>
            </a:r>
            <a:r>
              <a:rPr lang="fr-CA" sz="2400" dirty="0"/>
              <a:t> de Porto Rico avec des données prises dans les années 60, et avons trouvé que </a:t>
            </a:r>
            <a:r>
              <a:rPr lang="fr-CA" sz="2400" b="1" dirty="0"/>
              <a:t>la biomasse a diminué de 10 à 60 fois</a:t>
            </a:r>
            <a:r>
              <a:rPr lang="fr-CA" sz="2400" dirty="0"/>
              <a:t> »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86344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1654C0-FD20-4369-BE4B-4ACC40E51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3501F2-9917-4F2F-A8E7-CF1F87D3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2100"/>
            <a:ext cx="10515600" cy="2747963"/>
          </a:xfrm>
        </p:spPr>
        <p:txBody>
          <a:bodyPr>
            <a:normAutofit/>
          </a:bodyPr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EC8482-263E-4086-98C0-63FBDD4C4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1"/>
          <a:stretch/>
        </p:blipFill>
        <p:spPr>
          <a:xfrm>
            <a:off x="838200" y="1065327"/>
            <a:ext cx="10411847" cy="42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6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4DFBB-DF09-42EE-91A6-57AFA46B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3600" dirty="0"/>
              <a:t>Sanchez-</a:t>
            </a:r>
            <a:r>
              <a:rPr lang="fr-CA" sz="3600" dirty="0" err="1"/>
              <a:t>Bayo</a:t>
            </a:r>
            <a:r>
              <a:rPr lang="fr-CA" sz="3600" dirty="0"/>
              <a:t> and </a:t>
            </a:r>
            <a:r>
              <a:rPr lang="fr-CA" sz="3600" dirty="0" err="1"/>
              <a:t>Wyckhuys</a:t>
            </a:r>
            <a:r>
              <a:rPr lang="fr-CA" sz="3600" dirty="0"/>
              <a:t>,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BE9C4-4358-4C75-803C-4D3C96F5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98" y="1577029"/>
            <a:ext cx="5376702" cy="4706152"/>
          </a:xfrm>
        </p:spPr>
        <p:txBody>
          <a:bodyPr>
            <a:normAutofit fontScale="92500" lnSpcReduction="10000"/>
          </a:bodyPr>
          <a:lstStyle/>
          <a:p>
            <a:r>
              <a:rPr lang="fr-CA" sz="2000" dirty="0"/>
              <a:t>Méta-analyse : Article qui combine les résultats d’autres articles pour voir s’il y a une tendance globale qui ressort</a:t>
            </a:r>
          </a:p>
          <a:p>
            <a:endParaRPr lang="fr-CA" sz="2000" dirty="0"/>
          </a:p>
          <a:p>
            <a:r>
              <a:rPr lang="fr-CA" sz="2000" dirty="0"/>
              <a:t>Cherche dans base de données mots-clés : [</a:t>
            </a:r>
            <a:r>
              <a:rPr lang="fr-CA" sz="2000" dirty="0" err="1"/>
              <a:t>insect</a:t>
            </a:r>
            <a:r>
              <a:rPr lang="fr-CA" sz="2000" dirty="0"/>
              <a:t>*] AND [</a:t>
            </a:r>
            <a:r>
              <a:rPr lang="fr-CA" sz="2000" dirty="0" err="1"/>
              <a:t>declin</a:t>
            </a:r>
            <a:r>
              <a:rPr lang="fr-CA" sz="2000" dirty="0"/>
              <a:t>*] AND [</a:t>
            </a:r>
            <a:r>
              <a:rPr lang="fr-CA" sz="2000" dirty="0" err="1"/>
              <a:t>survey</a:t>
            </a:r>
            <a:r>
              <a:rPr lang="fr-CA" sz="2000" dirty="0"/>
              <a:t>]</a:t>
            </a:r>
          </a:p>
          <a:p>
            <a:r>
              <a:rPr lang="fr-CA" sz="2000" dirty="0"/>
              <a:t>653 publications</a:t>
            </a:r>
          </a:p>
          <a:p>
            <a:r>
              <a:rPr lang="fr-CA" sz="2100" dirty="0"/>
              <a:t>Critères pour garder articles : </a:t>
            </a:r>
          </a:p>
          <a:p>
            <a:pPr lvl="1"/>
            <a:r>
              <a:rPr lang="fr-CA" sz="1900" dirty="0"/>
              <a:t>Communautés natives</a:t>
            </a:r>
          </a:p>
          <a:p>
            <a:pPr lvl="1"/>
            <a:r>
              <a:rPr lang="fr-CA" sz="1900" dirty="0"/>
              <a:t>Plusieurs espèces </a:t>
            </a:r>
          </a:p>
          <a:p>
            <a:pPr lvl="1"/>
            <a:r>
              <a:rPr lang="fr-CA" sz="1900" dirty="0"/>
              <a:t>Large zone géographique (région, pays),</a:t>
            </a:r>
          </a:p>
          <a:p>
            <a:pPr lvl="1"/>
            <a:r>
              <a:rPr lang="fr-CA" sz="1900" dirty="0"/>
              <a:t>Échantillonnage au moins 10 ans</a:t>
            </a:r>
          </a:p>
          <a:p>
            <a:pPr lvl="1"/>
            <a:r>
              <a:rPr lang="fr-CA" sz="1900" dirty="0"/>
              <a:t>Changements quantitatifs : abondance d’espèces ou diversité </a:t>
            </a:r>
          </a:p>
          <a:p>
            <a:r>
              <a:rPr lang="fr-CA" sz="2100" dirty="0"/>
              <a:t>-&gt; 73 articles</a:t>
            </a:r>
            <a:endParaRPr lang="fr-CA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537083-F86E-4464-80CF-B775A795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546" y="1343818"/>
            <a:ext cx="5376702" cy="49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4DFBB-DF09-42EE-91A6-57AFA46B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3600" dirty="0"/>
              <a:t>Sanchez-</a:t>
            </a:r>
            <a:r>
              <a:rPr lang="fr-CA" sz="3600" dirty="0" err="1"/>
              <a:t>Bayo</a:t>
            </a:r>
            <a:r>
              <a:rPr lang="fr-CA" sz="3600" dirty="0"/>
              <a:t> and </a:t>
            </a:r>
            <a:r>
              <a:rPr lang="fr-CA" sz="3600" dirty="0" err="1"/>
              <a:t>Wyckhuys</a:t>
            </a:r>
            <a:r>
              <a:rPr lang="fr-CA" sz="3600" dirty="0"/>
              <a:t>,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BE9C4-4358-4C75-803C-4D3C96F5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98" y="1787638"/>
            <a:ext cx="5376702" cy="4706152"/>
          </a:xfrm>
        </p:spPr>
        <p:txBody>
          <a:bodyPr>
            <a:normAutofit fontScale="92500" lnSpcReduction="20000"/>
          </a:bodyPr>
          <a:lstStyle/>
          <a:p>
            <a:r>
              <a:rPr lang="fr-CA" sz="2000" dirty="0"/>
              <a:t>Méta-analyse : Article qui combine les résultats d’autres articles pour voir s’il y a une tendance globale qui ressort</a:t>
            </a:r>
          </a:p>
          <a:p>
            <a:endParaRPr lang="fr-CA" sz="2000" dirty="0"/>
          </a:p>
          <a:p>
            <a:r>
              <a:rPr lang="fr-CA" sz="2000" dirty="0"/>
              <a:t>Cherche dans base de données mots-clés : [</a:t>
            </a:r>
            <a:r>
              <a:rPr lang="fr-CA" sz="2000" dirty="0" err="1"/>
              <a:t>insect</a:t>
            </a:r>
            <a:r>
              <a:rPr lang="fr-CA" sz="2000" dirty="0"/>
              <a:t>*] AND [</a:t>
            </a:r>
            <a:r>
              <a:rPr lang="fr-CA" sz="2000" dirty="0" err="1"/>
              <a:t>declin</a:t>
            </a:r>
            <a:r>
              <a:rPr lang="fr-CA" sz="2000" dirty="0"/>
              <a:t>*] AND [</a:t>
            </a:r>
            <a:r>
              <a:rPr lang="fr-CA" sz="2000" dirty="0" err="1"/>
              <a:t>survey</a:t>
            </a:r>
            <a:r>
              <a:rPr lang="fr-CA" sz="2000" dirty="0"/>
              <a:t>]</a:t>
            </a:r>
          </a:p>
          <a:p>
            <a:r>
              <a:rPr lang="fr-CA" sz="2000" dirty="0"/>
              <a:t>653 publications</a:t>
            </a:r>
          </a:p>
          <a:p>
            <a:r>
              <a:rPr lang="fr-CA" sz="2100" dirty="0"/>
              <a:t>Sélection des articles : </a:t>
            </a:r>
          </a:p>
          <a:p>
            <a:pPr lvl="1"/>
            <a:r>
              <a:rPr lang="fr-CA" sz="1900" dirty="0"/>
              <a:t>Qui regardent plusieurs espèces, excluant espèces de ravageurs et espèces invasives -&gt; communautés natives</a:t>
            </a:r>
          </a:p>
          <a:p>
            <a:pPr lvl="1"/>
            <a:r>
              <a:rPr lang="fr-CA" sz="1900" dirty="0"/>
              <a:t>Nombreuses espèces sur large zone (région, pays), ou zones plus faibles échantillonnées plus de 10 ans</a:t>
            </a:r>
          </a:p>
          <a:p>
            <a:pPr lvl="1"/>
            <a:r>
              <a:rPr lang="fr-CA" sz="1900" dirty="0"/>
              <a:t>Études qui rapportent changements quantitatifs au cours du temps, soit en abondance d’espèces, soit diversité </a:t>
            </a:r>
          </a:p>
          <a:p>
            <a:r>
              <a:rPr lang="fr-CA" sz="2100" dirty="0"/>
              <a:t>-&gt; 73 articles qui documentent déclin de l’entomofaune et causes possibles</a:t>
            </a:r>
            <a:endParaRPr lang="fr-CA" sz="1400" dirty="0"/>
          </a:p>
          <a:p>
            <a:endParaRPr lang="fr-CA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537083-F86E-4464-80CF-B775A795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546" y="1343818"/>
            <a:ext cx="5376702" cy="4939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C6881C-E70C-4CED-B845-CC9A271F01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3885E-F4D9-4EBD-8D56-BD538FF2887A}"/>
              </a:ext>
            </a:extLst>
          </p:cNvPr>
          <p:cNvSpPr/>
          <p:nvPr/>
        </p:nvSpPr>
        <p:spPr>
          <a:xfrm>
            <a:off x="1974097" y="2100415"/>
            <a:ext cx="860155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fr-CA" sz="2400" dirty="0"/>
          </a:p>
          <a:p>
            <a:r>
              <a:rPr lang="fr-CA" sz="2400" dirty="0"/>
              <a:t>« La biodiversité des insectes est menacée </a:t>
            </a:r>
            <a:r>
              <a:rPr lang="fr-CA" sz="2400" b="1" dirty="0"/>
              <a:t>à l’échelle planétaire</a:t>
            </a:r>
            <a:r>
              <a:rPr lang="fr-CA" sz="2400" dirty="0"/>
              <a:t>. […] Notre travail révèle un taux de déclin dramatique, qui pourrait mener </a:t>
            </a:r>
            <a:r>
              <a:rPr lang="fr-CA" sz="2400" b="1" dirty="0"/>
              <a:t>à l’extinction de 40% des espèces d’insectes </a:t>
            </a:r>
            <a:r>
              <a:rPr lang="fr-CA" sz="2400" dirty="0"/>
              <a:t>durant les prochaines décennies » 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439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9E48A-02A6-44D7-93B6-9D32E621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9" y="27619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Cour 1 : Diversité des insectes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B473A26-6015-4CB1-A2EB-2B9BC83EF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53" y="3743704"/>
            <a:ext cx="3979690" cy="26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516B26-BB43-4EEB-9C81-342EE3183946}"/>
              </a:ext>
            </a:extLst>
          </p:cNvPr>
          <p:cNvSpPr/>
          <p:nvPr/>
        </p:nvSpPr>
        <p:spPr>
          <a:xfrm>
            <a:off x="3769865" y="6089053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>
                <a:solidFill>
                  <a:schemeClr val="bg1"/>
                </a:solidFill>
                <a:latin typeface="Roboto Condensed"/>
              </a:rPr>
              <a:t>Bachkova</a:t>
            </a:r>
            <a:r>
              <a:rPr lang="fr-CA" sz="1400" dirty="0">
                <a:solidFill>
                  <a:schemeClr val="bg1"/>
                </a:solidFill>
                <a:latin typeface="Roboto Condensed"/>
              </a:rPr>
              <a:t> Natalia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11" name="Picture 4" descr="Pin on Creative Stuff">
            <a:extLst>
              <a:ext uri="{FF2B5EF4-FFF2-40B4-BE49-F238E27FC236}">
                <a16:creationId xmlns:a16="http://schemas.microsoft.com/office/drawing/2014/main" id="{038C8831-DB85-46D0-B959-0C2A772E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0" y="1353182"/>
            <a:ext cx="4902294" cy="490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56668E-B5B0-4925-A79A-E79291CC1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47" y="1092937"/>
            <a:ext cx="5683903" cy="24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30E1D-3295-42B8-9F92-8DA29D10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11040F-DD92-447B-8B08-42DD8AB78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9" y="585788"/>
            <a:ext cx="6619875" cy="2209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93AA82-ED8C-4A4F-B66D-2CC3ABED4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05" y="671331"/>
            <a:ext cx="5140785" cy="20387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36ECEF-6D7B-420D-9D51-13083021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9" y="3298510"/>
            <a:ext cx="5982341" cy="23348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771C2A-BD0F-459B-8B02-8C542F3A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387" y="3556300"/>
            <a:ext cx="5864613" cy="18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2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8CAD66-5460-48A0-8A72-CC26D12F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93" y="1671735"/>
            <a:ext cx="5510394" cy="28496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817093-9F48-4C21-82B5-F05C17464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17" y="441734"/>
            <a:ext cx="11636366" cy="705520"/>
          </a:xfrm>
        </p:spPr>
        <p:txBody>
          <a:bodyPr>
            <a:normAutofit/>
          </a:bodyPr>
          <a:lstStyle/>
          <a:p>
            <a:pPr lvl="1"/>
            <a:r>
              <a:rPr lang="fr-CA" dirty="0"/>
              <a:t>Limites méthodologiques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7E3712-EC79-4999-B9D0-09D6711DBF18}"/>
              </a:ext>
            </a:extLst>
          </p:cNvPr>
          <p:cNvSpPr txBox="1"/>
          <p:nvPr/>
        </p:nvSpPr>
        <p:spPr>
          <a:xfrm>
            <a:off x="10054487" y="6356309"/>
            <a:ext cx="340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Cardoso et al.,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EE2BC-EA86-4E09-B32B-101DB281C7FC}"/>
              </a:ext>
            </a:extLst>
          </p:cNvPr>
          <p:cNvSpPr/>
          <p:nvPr/>
        </p:nvSpPr>
        <p:spPr>
          <a:xfrm>
            <a:off x="5312466" y="4353139"/>
            <a:ext cx="2724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/>
              <a:t>Sanchez-</a:t>
            </a:r>
            <a:r>
              <a:rPr lang="fr-CA" sz="1400" dirty="0" err="1"/>
              <a:t>Bayo</a:t>
            </a:r>
            <a:r>
              <a:rPr lang="fr-CA" sz="1400" dirty="0"/>
              <a:t> and </a:t>
            </a:r>
            <a:r>
              <a:rPr lang="fr-CA" sz="1400" dirty="0" err="1"/>
              <a:t>Wyckhuys</a:t>
            </a:r>
            <a:r>
              <a:rPr lang="fr-CA" sz="1400" dirty="0"/>
              <a:t>,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92A3E-2B74-4623-BB54-DF82B5A4EB47}"/>
              </a:ext>
            </a:extLst>
          </p:cNvPr>
          <p:cNvSpPr/>
          <p:nvPr/>
        </p:nvSpPr>
        <p:spPr>
          <a:xfrm>
            <a:off x="212771" y="2911898"/>
            <a:ext cx="3684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 [</a:t>
            </a:r>
            <a:r>
              <a:rPr lang="fr-CA" dirty="0" err="1"/>
              <a:t>insect</a:t>
            </a:r>
            <a:r>
              <a:rPr lang="fr-CA" dirty="0"/>
              <a:t>*] AND [</a:t>
            </a:r>
            <a:r>
              <a:rPr lang="fr-CA" dirty="0" err="1">
                <a:solidFill>
                  <a:srgbClr val="FF0000"/>
                </a:solidFill>
              </a:rPr>
              <a:t>declin</a:t>
            </a:r>
            <a:r>
              <a:rPr lang="fr-CA" dirty="0"/>
              <a:t>*] AND [</a:t>
            </a:r>
            <a:r>
              <a:rPr lang="fr-CA" dirty="0" err="1"/>
              <a:t>survey</a:t>
            </a:r>
            <a:r>
              <a:rPr lang="fr-CA" dirty="0"/>
              <a:t>]</a:t>
            </a:r>
          </a:p>
        </p:txBody>
      </p:sp>
      <p:pic>
        <p:nvPicPr>
          <p:cNvPr id="10" name="Picture 4" descr="Abeille noire">
            <a:extLst>
              <a:ext uri="{FF2B5EF4-FFF2-40B4-BE49-F238E27FC236}">
                <a16:creationId xmlns:a16="http://schemas.microsoft.com/office/drawing/2014/main" id="{AE7BCEBE-F93B-4014-AF47-F2621F41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r="15033"/>
          <a:stretch/>
        </p:blipFill>
        <p:spPr bwMode="auto">
          <a:xfrm>
            <a:off x="9701939" y="2911898"/>
            <a:ext cx="2137275" cy="13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D6008-65D0-47F0-B778-E6080ADA02D4}"/>
              </a:ext>
            </a:extLst>
          </p:cNvPr>
          <p:cNvSpPr/>
          <p:nvPr/>
        </p:nvSpPr>
        <p:spPr>
          <a:xfrm>
            <a:off x="9701938" y="3929679"/>
            <a:ext cx="1872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cap="all" dirty="0">
                <a:solidFill>
                  <a:schemeClr val="bg1"/>
                </a:solidFill>
                <a:latin typeface="Electrolize"/>
              </a:rPr>
              <a:t>FRED TANNEAU / AFP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7D910B-982A-40CE-9C8F-83775F342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39" y="1182031"/>
            <a:ext cx="2067055" cy="15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bout Ground Beetles, of the Family Carabidae">
            <a:extLst>
              <a:ext uri="{FF2B5EF4-FFF2-40B4-BE49-F238E27FC236}">
                <a16:creationId xmlns:a16="http://schemas.microsoft.com/office/drawing/2014/main" id="{ADCC8522-E054-49B2-8171-16A81DF4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938" y="4507028"/>
            <a:ext cx="2137275" cy="12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715C871-DB56-4625-BD4F-8B6141925F29}"/>
              </a:ext>
            </a:extLst>
          </p:cNvPr>
          <p:cNvSpPr txBox="1"/>
          <p:nvPr/>
        </p:nvSpPr>
        <p:spPr>
          <a:xfrm>
            <a:off x="9701938" y="5404044"/>
            <a:ext cx="412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Santiago Urquijo / Getty Images</a:t>
            </a:r>
          </a:p>
        </p:txBody>
      </p:sp>
    </p:spTree>
    <p:extLst>
      <p:ext uri="{BB962C8B-B14F-4D97-AF65-F5344CB8AC3E}">
        <p14:creationId xmlns:p14="http://schemas.microsoft.com/office/powerpoint/2010/main" val="36513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59E3504-1A30-4889-8538-FC4ED20B74F4}"/>
              </a:ext>
            </a:extLst>
          </p:cNvPr>
          <p:cNvSpPr txBox="1"/>
          <p:nvPr/>
        </p:nvSpPr>
        <p:spPr>
          <a:xfrm>
            <a:off x="8672420" y="4673034"/>
            <a:ext cx="16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Hodge</a:t>
            </a:r>
            <a:r>
              <a:rPr lang="fr-CA" dirty="0"/>
              <a:t>, 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C554BB-C252-4172-AF31-EFCAAFBB3525}"/>
              </a:ext>
            </a:extLst>
          </p:cNvPr>
          <p:cNvSpPr txBox="1"/>
          <p:nvPr/>
        </p:nvSpPr>
        <p:spPr>
          <a:xfrm>
            <a:off x="8678536" y="5337450"/>
            <a:ext cx="254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Saunders et al.,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725AC0-3A97-47D3-8B6A-2367F7FA62CF}"/>
              </a:ext>
            </a:extLst>
          </p:cNvPr>
          <p:cNvSpPr txBox="1"/>
          <p:nvPr/>
        </p:nvSpPr>
        <p:spPr>
          <a:xfrm>
            <a:off x="8672420" y="3992188"/>
            <a:ext cx="34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Cardoso and </a:t>
            </a:r>
            <a:r>
              <a:rPr lang="fr-CA" dirty="0" err="1"/>
              <a:t>Leather</a:t>
            </a:r>
            <a:r>
              <a:rPr lang="fr-CA" dirty="0"/>
              <a:t>, 2019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80E5B8-677B-4A18-A973-83CDA6C9D4B7}"/>
              </a:ext>
            </a:extLst>
          </p:cNvPr>
          <p:cNvSpPr txBox="1"/>
          <p:nvPr/>
        </p:nvSpPr>
        <p:spPr>
          <a:xfrm>
            <a:off x="8672420" y="4973067"/>
            <a:ext cx="321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Montgomerry</a:t>
            </a:r>
            <a:r>
              <a:rPr lang="fr-CA" dirty="0"/>
              <a:t> et al., 2020</a:t>
            </a:r>
          </a:p>
        </p:txBody>
      </p:sp>
      <p:pic>
        <p:nvPicPr>
          <p:cNvPr id="8" name="Picture 2" descr="Crash silencieux en plein vol | Zoom Nature">
            <a:extLst>
              <a:ext uri="{FF2B5EF4-FFF2-40B4-BE49-F238E27FC236}">
                <a16:creationId xmlns:a16="http://schemas.microsoft.com/office/drawing/2014/main" id="{61DA9296-FF37-4E6D-A25C-7BFE1664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52" y="230806"/>
            <a:ext cx="2451990" cy="20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51DF56-32B5-4320-B3C4-75640218A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9" y="21306"/>
            <a:ext cx="4161980" cy="2152337"/>
          </a:xfrm>
          <a:prstGeom prst="rect">
            <a:avLst/>
          </a:prstGeom>
        </p:spPr>
      </p:pic>
      <p:pic>
        <p:nvPicPr>
          <p:cNvPr id="5122" name="Picture 2" descr="La taxonomie, cette discipline essentielle à la compréhension des pathogènes">
            <a:extLst>
              <a:ext uri="{FF2B5EF4-FFF2-40B4-BE49-F238E27FC236}">
                <a16:creationId xmlns:a16="http://schemas.microsoft.com/office/drawing/2014/main" id="{A4F52750-D0E1-492A-ADAE-3F562BEFF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7"/>
          <a:stretch/>
        </p:blipFill>
        <p:spPr bwMode="auto">
          <a:xfrm>
            <a:off x="4853446" y="187922"/>
            <a:ext cx="2808060" cy="16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85E623-9A9A-4809-927A-5B3B4258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263" y="3351755"/>
            <a:ext cx="3404381" cy="23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F56DE6-5879-4D2E-B226-DB58480BBEF2}"/>
              </a:ext>
            </a:extLst>
          </p:cNvPr>
          <p:cNvSpPr txBox="1"/>
          <p:nvPr/>
        </p:nvSpPr>
        <p:spPr>
          <a:xfrm>
            <a:off x="6502614" y="3409714"/>
            <a:ext cx="2039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err="1"/>
              <a:t>Robik</a:t>
            </a:r>
            <a:r>
              <a:rPr lang="fr-CA" sz="1400" dirty="0"/>
              <a:t> et al., 2001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739CAE-485C-4739-8E31-1E69AE2D7AF6}"/>
              </a:ext>
            </a:extLst>
          </p:cNvPr>
          <p:cNvSpPr txBox="1"/>
          <p:nvPr/>
        </p:nvSpPr>
        <p:spPr>
          <a:xfrm>
            <a:off x="8672420" y="4309893"/>
            <a:ext cx="210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Didham</a:t>
            </a:r>
            <a:r>
              <a:rPr lang="fr-CA" dirty="0"/>
              <a:t> et al., 2020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01263B-37B0-41D4-9E4D-469284B7918E}"/>
              </a:ext>
            </a:extLst>
          </p:cNvPr>
          <p:cNvSpPr txBox="1"/>
          <p:nvPr/>
        </p:nvSpPr>
        <p:spPr>
          <a:xfrm>
            <a:off x="8993127" y="2358309"/>
            <a:ext cx="305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Méthode d’échantillonnage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EFB19FD-72D0-4823-B59F-50C7A344FD61}"/>
              </a:ext>
            </a:extLst>
          </p:cNvPr>
          <p:cNvSpPr txBox="1"/>
          <p:nvPr/>
        </p:nvSpPr>
        <p:spPr>
          <a:xfrm>
            <a:off x="1093230" y="2165278"/>
            <a:ext cx="3056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Biais géographique : </a:t>
            </a:r>
          </a:p>
          <a:p>
            <a:r>
              <a:rPr lang="fr-CA" sz="1400" dirty="0"/>
              <a:t>- Amérique du Nord et Europe</a:t>
            </a:r>
          </a:p>
          <a:p>
            <a:r>
              <a:rPr lang="fr-CA" sz="1400" dirty="0"/>
              <a:t>- Habitats fortement modifiés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0732E9B-A11A-4EBF-BFB8-722AD7D01223}"/>
              </a:ext>
            </a:extLst>
          </p:cNvPr>
          <p:cNvSpPr txBox="1"/>
          <p:nvPr/>
        </p:nvSpPr>
        <p:spPr>
          <a:xfrm>
            <a:off x="4894650" y="2070112"/>
            <a:ext cx="3056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Biais taxonomique : </a:t>
            </a:r>
          </a:p>
          <a:p>
            <a:r>
              <a:rPr lang="fr-CA" sz="1400" dirty="0"/>
              <a:t>- Faible proportion d’espèces et de groupes fonctionnels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FA9DE34-FAC4-4787-9421-376A5006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3" y="3491937"/>
            <a:ext cx="2808061" cy="204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827264C-F516-4009-B3C7-943FA56B0BBA}"/>
              </a:ext>
            </a:extLst>
          </p:cNvPr>
          <p:cNvSpPr txBox="1"/>
          <p:nvPr/>
        </p:nvSpPr>
        <p:spPr>
          <a:xfrm>
            <a:off x="564874" y="4878589"/>
            <a:ext cx="3056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Par U.S. Navy photo by Mass Communication </a:t>
            </a:r>
            <a:r>
              <a:rPr lang="fr-CA" sz="1400" dirty="0" err="1"/>
              <a:t>Specialist</a:t>
            </a:r>
            <a:r>
              <a:rPr lang="fr-CA" sz="1400" dirty="0"/>
              <a:t> 2nd Class Mark Logico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AE96DF-DB98-4D90-9AE3-07D9D8893259}"/>
              </a:ext>
            </a:extLst>
          </p:cNvPr>
          <p:cNvSpPr txBox="1"/>
          <p:nvPr/>
        </p:nvSpPr>
        <p:spPr>
          <a:xfrm>
            <a:off x="526913" y="5550194"/>
            <a:ext cx="3404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Références historiques : </a:t>
            </a:r>
          </a:p>
          <a:p>
            <a:r>
              <a:rPr lang="fr-CA" sz="1400" dirty="0"/>
              <a:t>- Collections : diversité, pas abondance</a:t>
            </a:r>
          </a:p>
          <a:p>
            <a:r>
              <a:rPr lang="fr-CA" sz="1400" dirty="0"/>
              <a:t>- Majorité données viennent d’après début déclin</a:t>
            </a:r>
          </a:p>
          <a:p>
            <a:r>
              <a:rPr lang="fr-CA" sz="1400" i="1" dirty="0"/>
              <a:t>- </a:t>
            </a:r>
            <a:r>
              <a:rPr lang="fr-CA" sz="1400" i="1" dirty="0" err="1"/>
              <a:t>Shifting</a:t>
            </a:r>
            <a:r>
              <a:rPr lang="fr-CA" sz="1400" i="1" dirty="0"/>
              <a:t> </a:t>
            </a:r>
            <a:r>
              <a:rPr lang="fr-CA" sz="1400" i="1" dirty="0" err="1"/>
              <a:t>baseline</a:t>
            </a:r>
            <a:r>
              <a:rPr lang="fr-CA" sz="1400" i="1" dirty="0"/>
              <a:t> syndrome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3D9EE4-322A-4E5E-A0CD-28EE5B24E09F}"/>
              </a:ext>
            </a:extLst>
          </p:cNvPr>
          <p:cNvSpPr txBox="1"/>
          <p:nvPr/>
        </p:nvSpPr>
        <p:spPr>
          <a:xfrm>
            <a:off x="4627601" y="5627254"/>
            <a:ext cx="34043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Fortes variations des populations :</a:t>
            </a:r>
          </a:p>
          <a:p>
            <a:pPr marL="285750" indent="-285750">
              <a:buFontTx/>
              <a:buChar char="-"/>
            </a:pPr>
            <a:r>
              <a:rPr lang="fr-CA" sz="1400" dirty="0"/>
              <a:t>Entre les années</a:t>
            </a:r>
          </a:p>
          <a:p>
            <a:pPr marL="285750" indent="-285750">
              <a:buFontTx/>
              <a:buChar char="-"/>
            </a:pPr>
            <a:r>
              <a:rPr lang="fr-CA" sz="1400" dirty="0"/>
              <a:t>Entre les espèces</a:t>
            </a:r>
          </a:p>
          <a:p>
            <a:pPr marL="285750" indent="-285750">
              <a:buFontTx/>
              <a:buChar char="-"/>
            </a:pPr>
            <a:r>
              <a:rPr lang="fr-CA" sz="1400" dirty="0"/>
              <a:t>Décalage phénologique</a:t>
            </a:r>
          </a:p>
        </p:txBody>
      </p:sp>
    </p:spTree>
    <p:extLst>
      <p:ext uri="{BB962C8B-B14F-4D97-AF65-F5344CB8AC3E}">
        <p14:creationId xmlns:p14="http://schemas.microsoft.com/office/powerpoint/2010/main" val="10657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7" grpId="0"/>
      <p:bldP spid="14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E1C11-1C68-4F8D-9147-BCD425348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26" y="749204"/>
            <a:ext cx="6337515" cy="4571836"/>
          </a:xfrm>
        </p:spPr>
        <p:txBody>
          <a:bodyPr>
            <a:normAutofit fontScale="92500"/>
          </a:bodyPr>
          <a:lstStyle/>
          <a:p>
            <a:r>
              <a:rPr lang="fr-CA" dirty="0"/>
              <a:t>Biais de publication : </a:t>
            </a:r>
          </a:p>
          <a:p>
            <a:pPr lvl="1"/>
            <a:r>
              <a:rPr lang="fr-CA" dirty="0"/>
              <a:t>Études qui montre un </a:t>
            </a:r>
            <a:r>
              <a:rPr lang="fr-CA" b="1" dirty="0"/>
              <a:t>effet significatif </a:t>
            </a:r>
            <a:r>
              <a:rPr lang="fr-CA" dirty="0"/>
              <a:t>ont plus de chance d’être publiées que celles qui ne montrent pas d’effets </a:t>
            </a:r>
          </a:p>
          <a:p>
            <a:pPr lvl="1"/>
            <a:r>
              <a:rPr lang="fr-CA" dirty="0"/>
              <a:t>Tendance des résultats </a:t>
            </a:r>
            <a:r>
              <a:rPr lang="fr-CA" b="1" dirty="0"/>
              <a:t>les plus extrêmes </a:t>
            </a:r>
            <a:r>
              <a:rPr lang="fr-CA" dirty="0"/>
              <a:t>à être publiés et cités </a:t>
            </a:r>
          </a:p>
          <a:p>
            <a:pPr lvl="1"/>
            <a:r>
              <a:rPr lang="fr-CA" dirty="0"/>
              <a:t>Études sur </a:t>
            </a:r>
            <a:r>
              <a:rPr lang="fr-CA" b="1" dirty="0"/>
              <a:t>insectes</a:t>
            </a:r>
            <a:r>
              <a:rPr lang="fr-CA" dirty="0"/>
              <a:t> ont généralement moins de chances d’être publiées qu’études portant sur d’autres groupes taxonomiques </a:t>
            </a:r>
          </a:p>
          <a:p>
            <a:endParaRPr lang="fr-CA" dirty="0"/>
          </a:p>
          <a:p>
            <a:r>
              <a:rPr lang="fr-CA" dirty="0"/>
              <a:t>Majorité des scientifiques connaissent ces problèmes, mais facile de tomber dedans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E400D9-BBE5-4300-939C-C7809E56B40C}"/>
              </a:ext>
            </a:extLst>
          </p:cNvPr>
          <p:cNvSpPr txBox="1"/>
          <p:nvPr/>
        </p:nvSpPr>
        <p:spPr>
          <a:xfrm>
            <a:off x="9453490" y="6361772"/>
            <a:ext cx="321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Montgomerry</a:t>
            </a:r>
            <a:r>
              <a:rPr lang="fr-CA" dirty="0"/>
              <a:t> et al.,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66D46E-3380-44EE-B587-980AD35A3790}"/>
              </a:ext>
            </a:extLst>
          </p:cNvPr>
          <p:cNvSpPr txBox="1"/>
          <p:nvPr/>
        </p:nvSpPr>
        <p:spPr>
          <a:xfrm>
            <a:off x="7259664" y="1288306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Déclin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EA1C08-DF82-4E66-AAA3-E7D74D26AFC6}"/>
              </a:ext>
            </a:extLst>
          </p:cNvPr>
          <p:cNvSpPr txBox="1"/>
          <p:nvPr/>
        </p:nvSpPr>
        <p:spPr>
          <a:xfrm>
            <a:off x="9621865" y="1288306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Pas de changement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AE5CA2-AE27-420C-ADDE-BC951ABE2CA0}"/>
              </a:ext>
            </a:extLst>
          </p:cNvPr>
          <p:cNvSpPr txBox="1"/>
          <p:nvPr/>
        </p:nvSpPr>
        <p:spPr>
          <a:xfrm>
            <a:off x="7259664" y="2239117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Déclin de 40%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6BEE9A-DE5B-4EF5-98B7-FE501883ADEE}"/>
              </a:ext>
            </a:extLst>
          </p:cNvPr>
          <p:cNvSpPr txBox="1"/>
          <p:nvPr/>
        </p:nvSpPr>
        <p:spPr>
          <a:xfrm>
            <a:off x="9621865" y="2239117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Déclin de 3%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E87F25-1167-40B9-BF92-65BF1E4761F4}"/>
              </a:ext>
            </a:extLst>
          </p:cNvPr>
          <p:cNvSpPr txBox="1"/>
          <p:nvPr/>
        </p:nvSpPr>
        <p:spPr>
          <a:xfrm>
            <a:off x="7259664" y="3189928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Insecte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6188F6-628A-425F-999C-279D60F33EF9}"/>
              </a:ext>
            </a:extLst>
          </p:cNvPr>
          <p:cNvSpPr txBox="1"/>
          <p:nvPr/>
        </p:nvSpPr>
        <p:spPr>
          <a:xfrm>
            <a:off x="9621865" y="3189928"/>
            <a:ext cx="20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Mammifère</a:t>
            </a:r>
          </a:p>
        </p:txBody>
      </p:sp>
    </p:spTree>
    <p:extLst>
      <p:ext uri="{BB962C8B-B14F-4D97-AF65-F5344CB8AC3E}">
        <p14:creationId xmlns:p14="http://schemas.microsoft.com/office/powerpoint/2010/main" val="26644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9D60C-B590-455C-BECF-5BD016C1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Besoin de plus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0CB243-4E14-4FC1-8C83-041814FC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7026"/>
            <a:ext cx="5257800" cy="2854863"/>
          </a:xfrm>
        </p:spPr>
        <p:txBody>
          <a:bodyPr>
            <a:normAutofit/>
          </a:bodyPr>
          <a:lstStyle/>
          <a:p>
            <a:r>
              <a:rPr lang="fr-CA" sz="2000" dirty="0"/>
              <a:t>Ce qui ressort le plus des études = manque de connaissance </a:t>
            </a:r>
          </a:p>
          <a:p>
            <a:pPr lvl="1"/>
            <a:r>
              <a:rPr lang="fr-CA" sz="1600" dirty="0"/>
              <a:t>Abondance des espèces </a:t>
            </a:r>
          </a:p>
          <a:p>
            <a:pPr lvl="1"/>
            <a:r>
              <a:rPr lang="fr-CA" sz="1600" dirty="0"/>
              <a:t>Variation dans le temps et l’espace</a:t>
            </a:r>
          </a:p>
          <a:p>
            <a:endParaRPr lang="fr-CA" sz="2000" dirty="0"/>
          </a:p>
          <a:p>
            <a:r>
              <a:rPr lang="fr-CA" sz="2000" dirty="0"/>
              <a:t>1,5 millions d’espèces décrites : 5 à 80 millions d’espèces d’insectes estimées </a:t>
            </a:r>
          </a:p>
          <a:p>
            <a:r>
              <a:rPr lang="fr-CA" sz="2000" dirty="0"/>
              <a:t>Espèces éteintes avant d’avoir été décrites</a:t>
            </a:r>
          </a:p>
          <a:p>
            <a:pPr marL="0" indent="0">
              <a:buNone/>
            </a:pPr>
            <a:endParaRPr lang="fr-CA" sz="2000" dirty="0"/>
          </a:p>
          <a:p>
            <a:endParaRPr lang="fr-CA" sz="2000" dirty="0"/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28FB5D-3D8D-4FB4-B7B2-A4C355D21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33"/>
          <a:stretch/>
        </p:blipFill>
        <p:spPr>
          <a:xfrm>
            <a:off x="6096000" y="1825624"/>
            <a:ext cx="5751510" cy="1920417"/>
          </a:xfrm>
          <a:prstGeom prst="rect">
            <a:avLst/>
          </a:prstGeom>
        </p:spPr>
      </p:pic>
      <p:pic>
        <p:nvPicPr>
          <p:cNvPr id="5" name="Picture 4" descr="IUCN Red List - Wikipedia">
            <a:extLst>
              <a:ext uri="{FF2B5EF4-FFF2-40B4-BE49-F238E27FC236}">
                <a16:creationId xmlns:a16="http://schemas.microsoft.com/office/drawing/2014/main" id="{5F284DE6-577F-439C-929C-4D7FB743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919" y="1965110"/>
            <a:ext cx="1069927" cy="9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B859E1-326D-4536-91A8-FC02B7AAF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84" y="1240564"/>
            <a:ext cx="10515600" cy="2389914"/>
          </a:xfrm>
        </p:spPr>
        <p:txBody>
          <a:bodyPr>
            <a:normAutofit/>
          </a:bodyPr>
          <a:lstStyle/>
          <a:p>
            <a:r>
              <a:rPr lang="fr-CA" sz="2000" dirty="0"/>
              <a:t>Standards minimums pour futurs programmes d’échantillonnage : </a:t>
            </a:r>
          </a:p>
          <a:p>
            <a:pPr lvl="1"/>
            <a:r>
              <a:rPr lang="fr-CA" sz="1800" dirty="0"/>
              <a:t>Fournir des </a:t>
            </a:r>
            <a:r>
              <a:rPr lang="fr-CA" sz="1800" b="1" dirty="0"/>
              <a:t>données historiques </a:t>
            </a:r>
            <a:r>
              <a:rPr lang="fr-CA" sz="1800" dirty="0"/>
              <a:t>pouvant servir de référence</a:t>
            </a:r>
          </a:p>
          <a:p>
            <a:pPr lvl="1"/>
            <a:r>
              <a:rPr lang="fr-CA" sz="1800" dirty="0"/>
              <a:t>Permet d’examiner changements temporels </a:t>
            </a:r>
          </a:p>
          <a:p>
            <a:endParaRPr lang="fr-CA" sz="2200" dirty="0"/>
          </a:p>
          <a:p>
            <a:endParaRPr lang="fr-CA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96905B-B370-4AAB-95AC-5838F486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63" y="2614358"/>
            <a:ext cx="9709042" cy="347010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AE290D1-DDB0-4657-8DFA-49A9AD47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28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Méthodologie du futur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1E3279-297F-46DA-9DA2-A8A494DB6D71}"/>
              </a:ext>
            </a:extLst>
          </p:cNvPr>
          <p:cNvSpPr txBox="1"/>
          <p:nvPr/>
        </p:nvSpPr>
        <p:spPr>
          <a:xfrm>
            <a:off x="10679633" y="6333389"/>
            <a:ext cx="16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Hodge</a:t>
            </a:r>
            <a:r>
              <a:rPr lang="fr-CA" dirty="0"/>
              <a:t>,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E0A9D1-4B99-40A7-9003-E6EBA6A55D46}"/>
              </a:ext>
            </a:extLst>
          </p:cNvPr>
          <p:cNvSpPr txBox="1"/>
          <p:nvPr/>
        </p:nvSpPr>
        <p:spPr>
          <a:xfrm>
            <a:off x="7840898" y="6372431"/>
            <a:ext cx="34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Cardoso and </a:t>
            </a:r>
            <a:r>
              <a:rPr lang="fr-CA" dirty="0" err="1"/>
              <a:t>Leather</a:t>
            </a:r>
            <a:r>
              <a:rPr lang="fr-CA" dirty="0"/>
              <a:t>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E8EAD-EAE5-4BE7-B215-6B82C6151A53}"/>
              </a:ext>
            </a:extLst>
          </p:cNvPr>
          <p:cNvSpPr/>
          <p:nvPr/>
        </p:nvSpPr>
        <p:spPr>
          <a:xfrm>
            <a:off x="5498205" y="6372431"/>
            <a:ext cx="234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/>
              <a:t>Wauchope</a:t>
            </a:r>
            <a:r>
              <a:rPr lang="fr-CA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40644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1B005-4566-4804-8521-0BC355F3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16EB04-3ED9-435F-A5F4-4CCFFC4A7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51BAB6-BA1A-448B-88EA-64F2702B8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55"/>
            <a:ext cx="12192000" cy="5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0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89239-6F0E-4276-895F-993F3687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Ce qu’on sait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77F4098-5FA3-405D-A1ED-C58F8B62C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5" y="2063104"/>
            <a:ext cx="7518005" cy="2224574"/>
          </a:xfrm>
        </p:spPr>
        <p:txBody>
          <a:bodyPr>
            <a:noAutofit/>
          </a:bodyPr>
          <a:lstStyle/>
          <a:p>
            <a:r>
              <a:rPr lang="fr-CA" sz="2000" dirty="0"/>
              <a:t>Depuis plusieurs décennies : </a:t>
            </a:r>
            <a:r>
              <a:rPr lang="fr-CA" sz="2000" b="1" dirty="0"/>
              <a:t>déclins locaux </a:t>
            </a:r>
            <a:r>
              <a:rPr lang="fr-CA" sz="2000" dirty="0"/>
              <a:t>dans présence, richesse taxonomique, abondance, biomasse, répartition géographique de </a:t>
            </a:r>
            <a:r>
              <a:rPr lang="fr-CA" sz="2000" b="1" dirty="0"/>
              <a:t>certains</a:t>
            </a:r>
            <a:r>
              <a:rPr lang="fr-CA" sz="2000" dirty="0"/>
              <a:t> insectes </a:t>
            </a:r>
          </a:p>
          <a:p>
            <a:r>
              <a:rPr lang="fr-CA" sz="2000" b="1" dirty="0"/>
              <a:t>Suffisant</a:t>
            </a:r>
            <a:r>
              <a:rPr lang="fr-CA" sz="2000" dirty="0"/>
              <a:t> pour justifier </a:t>
            </a:r>
            <a:r>
              <a:rPr lang="fr-CA" sz="2000" b="1" dirty="0"/>
              <a:t>action immédiate </a:t>
            </a:r>
            <a:r>
              <a:rPr lang="fr-CA" sz="2000" dirty="0"/>
              <a:t>pour protéger biodiversité</a:t>
            </a:r>
          </a:p>
          <a:p>
            <a:pPr marL="0" indent="0">
              <a:buNone/>
            </a:pPr>
            <a:r>
              <a:rPr lang="fr-CA" sz="2000" dirty="0"/>
              <a:t>    MAIS</a:t>
            </a:r>
          </a:p>
          <a:p>
            <a:r>
              <a:rPr lang="fr-CA" sz="2000" b="1" dirty="0"/>
              <a:t>Pas suffisant </a:t>
            </a:r>
            <a:r>
              <a:rPr lang="fr-CA" sz="2000" dirty="0"/>
              <a:t>pour dire qu’il y a un déclin </a:t>
            </a:r>
            <a:r>
              <a:rPr lang="fr-CA" sz="2000" b="1" dirty="0"/>
              <a:t>global</a:t>
            </a:r>
            <a:r>
              <a:rPr lang="fr-CA" sz="2000" dirty="0"/>
              <a:t> de </a:t>
            </a:r>
            <a:r>
              <a:rPr lang="fr-CA" sz="2000" b="1" dirty="0"/>
              <a:t>tous les insectes</a:t>
            </a:r>
            <a:endParaRPr lang="fr-CA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3A75ED-FB6B-4E95-A2B4-83D3E461FCC1}"/>
              </a:ext>
            </a:extLst>
          </p:cNvPr>
          <p:cNvSpPr txBox="1"/>
          <p:nvPr/>
        </p:nvSpPr>
        <p:spPr>
          <a:xfrm>
            <a:off x="9504873" y="6423783"/>
            <a:ext cx="321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Montgomerry</a:t>
            </a:r>
            <a:r>
              <a:rPr lang="fr-CA" dirty="0"/>
              <a:t> et al., 2020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6F4288A-52EF-44E1-A33B-C988EE9EA30F}"/>
              </a:ext>
            </a:extLst>
          </p:cNvPr>
          <p:cNvCxnSpPr>
            <a:cxnSpLocks/>
          </p:cNvCxnSpPr>
          <p:nvPr/>
        </p:nvCxnSpPr>
        <p:spPr>
          <a:xfrm>
            <a:off x="9239378" y="511444"/>
            <a:ext cx="0" cy="532789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6" name="Picture 4" descr="Puzzle Licorne | Licorne Fantasy">
            <a:extLst>
              <a:ext uri="{FF2B5EF4-FFF2-40B4-BE49-F238E27FC236}">
                <a16:creationId xmlns:a16="http://schemas.microsoft.com/office/drawing/2014/main" id="{AFC2F102-02B8-4C8D-9101-795E0B3F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575" y="396873"/>
            <a:ext cx="2170675" cy="145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oad, The Review | Movie - Empire">
            <a:extLst>
              <a:ext uri="{FF2B5EF4-FFF2-40B4-BE49-F238E27FC236}">
                <a16:creationId xmlns:a16="http://schemas.microsoft.com/office/drawing/2014/main" id="{AC67BF71-EE51-44B9-A24D-BB6A9FF12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46" y="4522485"/>
            <a:ext cx="2337483" cy="13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D29C4F6-BB32-4AB1-9022-B35B5882E6CF}"/>
              </a:ext>
            </a:extLst>
          </p:cNvPr>
          <p:cNvCxnSpPr>
            <a:cxnSpLocks/>
          </p:cNvCxnSpPr>
          <p:nvPr/>
        </p:nvCxnSpPr>
        <p:spPr>
          <a:xfrm flipH="1">
            <a:off x="8986161" y="5315242"/>
            <a:ext cx="49236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EE9045B4-4C0C-4493-AE68-341F4EC48299}"/>
              </a:ext>
            </a:extLst>
          </p:cNvPr>
          <p:cNvSpPr/>
          <p:nvPr/>
        </p:nvSpPr>
        <p:spPr>
          <a:xfrm rot="3682385" flipV="1">
            <a:off x="7782602" y="3660610"/>
            <a:ext cx="675248" cy="223069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F5ED81A-E23C-49D5-9532-3673A0C63F70}"/>
              </a:ext>
            </a:extLst>
          </p:cNvPr>
          <p:cNvCxnSpPr>
            <a:cxnSpLocks/>
          </p:cNvCxnSpPr>
          <p:nvPr/>
        </p:nvCxnSpPr>
        <p:spPr>
          <a:xfrm flipH="1">
            <a:off x="8986161" y="1035222"/>
            <a:ext cx="49236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FE94A63-2ABB-4877-A6B4-55C75F81F76C}"/>
              </a:ext>
            </a:extLst>
          </p:cNvPr>
          <p:cNvCxnSpPr>
            <a:cxnSpLocks/>
          </p:cNvCxnSpPr>
          <p:nvPr/>
        </p:nvCxnSpPr>
        <p:spPr>
          <a:xfrm flipH="1">
            <a:off x="8986161" y="3078275"/>
            <a:ext cx="49236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F3C31AB-48F5-4E28-AA04-29236AEA84EB}"/>
              </a:ext>
            </a:extLst>
          </p:cNvPr>
          <p:cNvSpPr txBox="1"/>
          <p:nvPr/>
        </p:nvSpPr>
        <p:spPr>
          <a:xfrm>
            <a:off x="7975210" y="6444139"/>
            <a:ext cx="16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Hodge</a:t>
            </a:r>
            <a:r>
              <a:rPr lang="fr-CA" dirty="0"/>
              <a:t>, 2020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A5B4ED9-5C3F-4C5E-8DDF-34ECE3973BE7}"/>
              </a:ext>
            </a:extLst>
          </p:cNvPr>
          <p:cNvSpPr txBox="1"/>
          <p:nvPr/>
        </p:nvSpPr>
        <p:spPr>
          <a:xfrm>
            <a:off x="5613006" y="6423783"/>
            <a:ext cx="254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Saunders et al., 2020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17095D2-83D1-4E50-99AC-90F9621F905B}"/>
              </a:ext>
            </a:extLst>
          </p:cNvPr>
          <p:cNvSpPr txBox="1"/>
          <p:nvPr/>
        </p:nvSpPr>
        <p:spPr>
          <a:xfrm>
            <a:off x="2698064" y="6403427"/>
            <a:ext cx="34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Cardoso and </a:t>
            </a:r>
            <a:r>
              <a:rPr lang="fr-CA" dirty="0" err="1"/>
              <a:t>Leather</a:t>
            </a:r>
            <a:r>
              <a:rPr lang="fr-CA" dirty="0"/>
              <a:t>, 2019</a:t>
            </a:r>
          </a:p>
        </p:txBody>
      </p:sp>
      <p:pic>
        <p:nvPicPr>
          <p:cNvPr id="1028" name="Picture 4" descr="Solarpunk- Welcome to the club. The -punk family of genres is an… | by  Ruairi McGowan-Smith | Fluff, Fumble, Splat | Medium">
            <a:extLst>
              <a:ext uri="{FF2B5EF4-FFF2-40B4-BE49-F238E27FC236}">
                <a16:creationId xmlns:a16="http://schemas.microsoft.com/office/drawing/2014/main" id="{5A947821-05E4-45A4-91C6-48EF9A4E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87" y="2354058"/>
            <a:ext cx="2170675" cy="15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A71FD52-D788-4E3F-BFB4-ADF46E12FA29}"/>
              </a:ext>
            </a:extLst>
          </p:cNvPr>
          <p:cNvSpPr txBox="1"/>
          <p:nvPr/>
        </p:nvSpPr>
        <p:spPr>
          <a:xfrm>
            <a:off x="6605119" y="394887"/>
            <a:ext cx="27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État de la biodiversité</a:t>
            </a:r>
          </a:p>
        </p:txBody>
      </p:sp>
    </p:spTree>
    <p:extLst>
      <p:ext uri="{BB962C8B-B14F-4D97-AF65-F5344CB8AC3E}">
        <p14:creationId xmlns:p14="http://schemas.microsoft.com/office/powerpoint/2010/main" val="17112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9FD5BB-F281-4B52-B1DB-A729B966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40964"/>
            <a:ext cx="11353800" cy="1325563"/>
          </a:xfrm>
        </p:spPr>
        <p:txBody>
          <a:bodyPr>
            <a:normAutofit/>
          </a:bodyPr>
          <a:lstStyle/>
          <a:p>
            <a:r>
              <a:rPr lang="fr-CA" sz="3600" dirty="0"/>
              <a:t>Problèmes médias : le narratif de l’apocalypse des insectes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E1C11-1C68-4F8D-9147-BCD425348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27" y="1636951"/>
            <a:ext cx="6479104" cy="2996985"/>
          </a:xfrm>
        </p:spPr>
        <p:txBody>
          <a:bodyPr>
            <a:normAutofit/>
          </a:bodyPr>
          <a:lstStyle/>
          <a:p>
            <a:r>
              <a:rPr lang="fr-CA" sz="2000" dirty="0"/>
              <a:t>Rapports de certains médias exagérés par rapport à ce qui est dit dans littérature scientifique :</a:t>
            </a:r>
          </a:p>
          <a:p>
            <a:pPr lvl="1"/>
            <a:r>
              <a:rPr lang="fr-CA" sz="1800" dirty="0"/>
              <a:t>Affecte relations entre les scientifiques, les institutions, les médias et le public </a:t>
            </a:r>
          </a:p>
          <a:p>
            <a:pPr lvl="1"/>
            <a:r>
              <a:rPr lang="fr-CA" sz="1800" dirty="0"/>
              <a:t>Affecter confiance du public dans connaissance scientifique</a:t>
            </a:r>
          </a:p>
          <a:p>
            <a:pPr lvl="1"/>
            <a:r>
              <a:rPr lang="fr-CA" sz="1800" dirty="0"/>
              <a:t>Effet contre-productif :</a:t>
            </a:r>
          </a:p>
          <a:p>
            <a:pPr lvl="2"/>
            <a:r>
              <a:rPr lang="fr-CA" sz="1400" dirty="0"/>
              <a:t>Idée d’apocalypse : linéaire, </a:t>
            </a:r>
            <a:r>
              <a:rPr lang="fr-CA" sz="1400" b="1" dirty="0"/>
              <a:t>inéluctable, hors du contrôle humain</a:t>
            </a:r>
            <a:r>
              <a:rPr lang="fr-CA" sz="1400" dirty="0"/>
              <a:t> -&gt; fatalisme/il est trop tard</a:t>
            </a:r>
          </a:p>
          <a:p>
            <a:r>
              <a:rPr lang="fr-CA" sz="2000" dirty="0"/>
              <a:t>Pas de correctif 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E400D9-BBE5-4300-939C-C7809E56B40C}"/>
              </a:ext>
            </a:extLst>
          </p:cNvPr>
          <p:cNvSpPr txBox="1"/>
          <p:nvPr/>
        </p:nvSpPr>
        <p:spPr>
          <a:xfrm>
            <a:off x="9509761" y="6451844"/>
            <a:ext cx="321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Montgomerry</a:t>
            </a:r>
            <a:r>
              <a:rPr lang="fr-CA" dirty="0"/>
              <a:t> et al., 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3D8758-2C6C-4D68-B7AD-C469EABF0322}"/>
              </a:ext>
            </a:extLst>
          </p:cNvPr>
          <p:cNvSpPr txBox="1"/>
          <p:nvPr/>
        </p:nvSpPr>
        <p:spPr>
          <a:xfrm>
            <a:off x="7272998" y="6451844"/>
            <a:ext cx="254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Saunders et al.,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27B575-6F37-4927-9A69-3F6A971BE3AB}"/>
              </a:ext>
            </a:extLst>
          </p:cNvPr>
          <p:cNvSpPr txBox="1"/>
          <p:nvPr/>
        </p:nvSpPr>
        <p:spPr>
          <a:xfrm>
            <a:off x="3593820" y="6451844"/>
            <a:ext cx="500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Foust and </a:t>
            </a:r>
            <a:r>
              <a:rPr lang="en-US" dirty="0" err="1"/>
              <a:t>O'Shannon</a:t>
            </a:r>
            <a:r>
              <a:rPr lang="en-US" dirty="0"/>
              <a:t> Murphy (2009)</a:t>
            </a:r>
            <a:endParaRPr lang="fr-CA" dirty="0"/>
          </a:p>
        </p:txBody>
      </p:sp>
      <p:pic>
        <p:nvPicPr>
          <p:cNvPr id="7" name="Picture 2" descr="DOOM! - Imgur">
            <a:extLst>
              <a:ext uri="{FF2B5EF4-FFF2-40B4-BE49-F238E27FC236}">
                <a16:creationId xmlns:a16="http://schemas.microsoft.com/office/drawing/2014/main" id="{B743B11E-DF82-4137-A37C-3E92F3E84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8" y="1411013"/>
            <a:ext cx="4388533" cy="24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C2435B-FB2A-4834-B314-79E3F49CB8B2}"/>
              </a:ext>
            </a:extLst>
          </p:cNvPr>
          <p:cNvSpPr txBox="1"/>
          <p:nvPr/>
        </p:nvSpPr>
        <p:spPr>
          <a:xfrm>
            <a:off x="10911841" y="3866076"/>
            <a:ext cx="18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Futurama</a:t>
            </a:r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DD2546-A9C6-47E7-94F1-935871220E8E}"/>
              </a:ext>
            </a:extLst>
          </p:cNvPr>
          <p:cNvSpPr txBox="1"/>
          <p:nvPr/>
        </p:nvSpPr>
        <p:spPr>
          <a:xfrm>
            <a:off x="548640" y="4804360"/>
            <a:ext cx="62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Important d’attirer l’attention du public, mais </a:t>
            </a:r>
            <a:r>
              <a:rPr lang="fr-CA" sz="2400" b="1" dirty="0"/>
              <a:t>jamais au dépend de l’exactitude de l’information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E3D4FC6-C732-4F8C-8DC8-7ACA3A16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141" y="4365915"/>
            <a:ext cx="4218066" cy="17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6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D2B4057-E1DD-45D6-BA07-EC041DE0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4" r="16651"/>
          <a:stretch/>
        </p:blipFill>
        <p:spPr>
          <a:xfrm>
            <a:off x="408121" y="214560"/>
            <a:ext cx="5796367" cy="6176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382E81-F460-417E-97BC-3AEFB6E709BF}"/>
              </a:ext>
            </a:extLst>
          </p:cNvPr>
          <p:cNvSpPr/>
          <p:nvPr/>
        </p:nvSpPr>
        <p:spPr>
          <a:xfrm>
            <a:off x="6400800" y="2425879"/>
            <a:ext cx="5553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Articles scientifiques sont destinés aux autres scientifiques du domaine </a:t>
            </a:r>
          </a:p>
          <a:p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Prend pour acquis que lecteur connait concepts de base, validité du protocole, limites des résultats, et ce qu’on peut conclure des données</a:t>
            </a:r>
          </a:p>
        </p:txBody>
      </p:sp>
    </p:spTree>
    <p:extLst>
      <p:ext uri="{BB962C8B-B14F-4D97-AF65-F5344CB8AC3E}">
        <p14:creationId xmlns:p14="http://schemas.microsoft.com/office/powerpoint/2010/main" val="38140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9E48A-02A6-44D7-93B6-9D32E621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29" y="27619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Cour 1 : Diversité des insectes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E75E65-9053-4A7B-806E-55D74E25F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5"/>
          <a:stretch/>
        </p:blipFill>
        <p:spPr>
          <a:xfrm>
            <a:off x="770595" y="4057175"/>
            <a:ext cx="4944798" cy="2435700"/>
          </a:xfrm>
          <a:prstGeom prst="rect">
            <a:avLst/>
          </a:prstGeom>
        </p:spPr>
      </p:pic>
      <p:pic>
        <p:nvPicPr>
          <p:cNvPr id="5" name="Picture 2" descr="Why protective parenting is key for the survival of tropical insects">
            <a:extLst>
              <a:ext uri="{FF2B5EF4-FFF2-40B4-BE49-F238E27FC236}">
                <a16:creationId xmlns:a16="http://schemas.microsoft.com/office/drawing/2014/main" id="{E9EE0BBE-A398-4484-8F18-8E4AB33D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9" y="1353182"/>
            <a:ext cx="4944798" cy="24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me Over, Man: This Australian Wasp Lays Chest-Bursting 'Alien' Eggs  Inside Caterpillars | Live Science">
            <a:extLst>
              <a:ext uri="{FF2B5EF4-FFF2-40B4-BE49-F238E27FC236}">
                <a16:creationId xmlns:a16="http://schemas.microsoft.com/office/drawing/2014/main" id="{58C497F4-63B6-41F4-BE68-297525745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4" b="-440"/>
          <a:stretch/>
        </p:blipFill>
        <p:spPr bwMode="auto">
          <a:xfrm>
            <a:off x="6096000" y="1353182"/>
            <a:ext cx="5402668" cy="51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58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9861C-F020-4406-875F-3DDA673FF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970" y="1249009"/>
            <a:ext cx="4460030" cy="1349217"/>
          </a:xfrm>
        </p:spPr>
        <p:txBody>
          <a:bodyPr>
            <a:normAutofit/>
          </a:bodyPr>
          <a:lstStyle/>
          <a:p>
            <a:endParaRPr lang="fr-CA" sz="2000" dirty="0"/>
          </a:p>
          <a:p>
            <a:r>
              <a:rPr lang="fr-CA" sz="2000" b="1" dirty="0"/>
              <a:t>Théorie</a:t>
            </a:r>
            <a:r>
              <a:rPr lang="fr-CA" sz="2000" dirty="0"/>
              <a:t> de </a:t>
            </a:r>
            <a:r>
              <a:rPr lang="fr-CA" sz="2000" b="1" dirty="0"/>
              <a:t>l’évolution</a:t>
            </a:r>
          </a:p>
          <a:p>
            <a:endParaRPr lang="fr-CA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16D64A-46F9-4F62-A036-9C7B944F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80" y="1516972"/>
            <a:ext cx="6324516" cy="42336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23974A-363A-47F9-AA5D-1B8C26C25078}"/>
              </a:ext>
            </a:extLst>
          </p:cNvPr>
          <p:cNvSpPr txBox="1"/>
          <p:nvPr/>
        </p:nvSpPr>
        <p:spPr>
          <a:xfrm>
            <a:off x="419741" y="6053714"/>
            <a:ext cx="25109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Augustin, 2014</a:t>
            </a:r>
          </a:p>
          <a:p>
            <a:r>
              <a:rPr lang="fr-CA" sz="1200" dirty="0"/>
              <a:t>(C’est mon petit frère !!)</a:t>
            </a:r>
          </a:p>
          <a:p>
            <a:endParaRPr lang="fr-CA" dirty="0"/>
          </a:p>
        </p:txBody>
      </p:sp>
      <p:pic>
        <p:nvPicPr>
          <p:cNvPr id="9218" name="Picture 2" descr="Evolutionnisme - Darwinisme - Charles Darwin - Théories - Hominidés">
            <a:extLst>
              <a:ext uri="{FF2B5EF4-FFF2-40B4-BE49-F238E27FC236}">
                <a16:creationId xmlns:a16="http://schemas.microsoft.com/office/drawing/2014/main" id="{680DD3F5-1353-4515-9D9B-2A011D0D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04" y="2398358"/>
            <a:ext cx="3192988" cy="30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BFF811-C16F-48E3-AD01-473C0460BC01}"/>
              </a:ext>
            </a:extLst>
          </p:cNvPr>
          <p:cNvSpPr/>
          <p:nvPr/>
        </p:nvSpPr>
        <p:spPr>
          <a:xfrm>
            <a:off x="882187" y="521752"/>
            <a:ext cx="4821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Problème de la biologie</a:t>
            </a:r>
          </a:p>
        </p:txBody>
      </p:sp>
    </p:spTree>
    <p:extLst>
      <p:ext uri="{BB962C8B-B14F-4D97-AF65-F5344CB8AC3E}">
        <p14:creationId xmlns:p14="http://schemas.microsoft.com/office/powerpoint/2010/main" val="13341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0722D-A46B-4391-AEEA-05325431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65E9DE-E672-43D3-91D5-C5E82273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76B802-7022-43CE-ACB7-61F8D28B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6" y="925989"/>
            <a:ext cx="11887088" cy="50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38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0722D-A46B-4391-AEEA-05325431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65E9DE-E672-43D3-91D5-C5E82273A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76B802-7022-43CE-ACB7-61F8D28B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6" y="925989"/>
            <a:ext cx="11887088" cy="50060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0F8C04D-D44A-4CDA-A96F-81FCC1E11F9F}"/>
              </a:ext>
            </a:extLst>
          </p:cNvPr>
          <p:cNvSpPr txBox="1"/>
          <p:nvPr/>
        </p:nvSpPr>
        <p:spPr>
          <a:xfrm>
            <a:off x="152456" y="2957503"/>
            <a:ext cx="5829887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</a:rPr>
              <a:t>Nous observons un déclin de certains taxons dans certaines régions du monde, qui pourraient peut-être indiquer une diminution dans les populations d’insectes à l’échelle globale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5F4401-F084-4F41-9144-D6801F081A3C}"/>
              </a:ext>
            </a:extLst>
          </p:cNvPr>
          <p:cNvSpPr txBox="1"/>
          <p:nvPr/>
        </p:nvSpPr>
        <p:spPr>
          <a:xfrm>
            <a:off x="266114" y="4444757"/>
            <a:ext cx="571623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i="1" dirty="0">
                <a:solidFill>
                  <a:schemeClr val="bg1"/>
                </a:solidFill>
              </a:rPr>
              <a:t>Nous devons rapidement faire plus de recherches</a:t>
            </a:r>
          </a:p>
          <a:p>
            <a:pPr algn="ctr"/>
            <a:r>
              <a:rPr lang="fr-CA" i="1" dirty="0">
                <a:solidFill>
                  <a:schemeClr val="bg1"/>
                </a:solidFill>
              </a:rPr>
              <a:t>On peut probablement arranger les choses si on s’y met rapidement</a:t>
            </a:r>
          </a:p>
        </p:txBody>
      </p:sp>
    </p:spTree>
    <p:extLst>
      <p:ext uri="{BB962C8B-B14F-4D97-AF65-F5344CB8AC3E}">
        <p14:creationId xmlns:p14="http://schemas.microsoft.com/office/powerpoint/2010/main" val="1107069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937A8-E29B-4C55-B99C-2A02BD12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2661BF-3C20-4D26-AA7D-88C3911FF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On sait qu’il y a des déclins de certaines espèces</a:t>
            </a:r>
          </a:p>
          <a:p>
            <a:r>
              <a:rPr lang="fr-CA" dirty="0"/>
              <a:t>On n’en connait pas l’importance</a:t>
            </a:r>
          </a:p>
          <a:p>
            <a:r>
              <a:rPr lang="fr-CA" dirty="0"/>
              <a:t>Causes ?</a:t>
            </a:r>
          </a:p>
        </p:txBody>
      </p:sp>
    </p:spTree>
    <p:extLst>
      <p:ext uri="{BB962C8B-B14F-4D97-AF65-F5344CB8AC3E}">
        <p14:creationId xmlns:p14="http://schemas.microsoft.com/office/powerpoint/2010/main" val="2906329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257EA-9FD7-40DB-AEE0-D555DF64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3" y="2461211"/>
            <a:ext cx="10515600" cy="1325563"/>
          </a:xfrm>
        </p:spPr>
        <p:txBody>
          <a:bodyPr/>
          <a:lstStyle/>
          <a:p>
            <a:r>
              <a:rPr lang="fr-CA" dirty="0"/>
              <a:t>2 - CAUSES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3D58B4-CDCC-480C-AEB8-A00B517F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42" y="122253"/>
            <a:ext cx="7329956" cy="66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0634C-1A86-42C3-9546-4826638A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3" y="0"/>
            <a:ext cx="10515600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Comment fait-on pour déterminer les causes du déclin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C2922-B955-428F-8B3C-46FCBAC46358}"/>
              </a:ext>
            </a:extLst>
          </p:cNvPr>
          <p:cNvSpPr/>
          <p:nvPr/>
        </p:nvSpPr>
        <p:spPr>
          <a:xfrm>
            <a:off x="2750219" y="1248972"/>
            <a:ext cx="222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Corrélations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F62711-C8EA-41F0-8EFA-2DAB9E1C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89" y="4384070"/>
            <a:ext cx="4161192" cy="2265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5C375A-E5E1-4372-9B08-171255D3D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566" y="1982927"/>
            <a:ext cx="2927888" cy="22385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6D31CD-A729-4AB0-9DD6-6B961ADD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27" y="4445967"/>
            <a:ext cx="2927888" cy="21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96616C8-D9A2-4113-9EB0-C36843A8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03" y="1846449"/>
            <a:ext cx="1579434" cy="24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F309BB-9979-4663-B318-14235EC3B957}"/>
              </a:ext>
            </a:extLst>
          </p:cNvPr>
          <p:cNvSpPr/>
          <p:nvPr/>
        </p:nvSpPr>
        <p:spPr>
          <a:xfrm>
            <a:off x="7742690" y="1237873"/>
            <a:ext cx="222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 err="1"/>
              <a:t>Bioessais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5260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F18397-ED28-40E7-A0C6-4647C9DDC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367" y="1994052"/>
            <a:ext cx="5810543" cy="3259179"/>
          </a:xfrm>
        </p:spPr>
        <p:txBody>
          <a:bodyPr>
            <a:normAutofit/>
          </a:bodyPr>
          <a:lstStyle/>
          <a:p>
            <a:r>
              <a:rPr lang="fr-CA" dirty="0"/>
              <a:t>Pertes d’habitats :</a:t>
            </a:r>
          </a:p>
          <a:p>
            <a:pPr lvl="1"/>
            <a:r>
              <a:rPr lang="fr-CA" dirty="0"/>
              <a:t>Espèces terrestres : déforestation, expansion agricole et urbanisation</a:t>
            </a:r>
          </a:p>
          <a:p>
            <a:pPr lvl="1"/>
            <a:r>
              <a:rPr lang="fr-CA" dirty="0"/>
              <a:t>Espèces aquatiques : mines, barrages, lessivages agricoles, drainage des terres </a:t>
            </a:r>
          </a:p>
          <a:p>
            <a:r>
              <a:rPr lang="fr-CA" dirty="0"/>
              <a:t>Fragmentation de l’habitat </a:t>
            </a:r>
          </a:p>
          <a:p>
            <a:r>
              <a:rPr lang="fr-CA" dirty="0"/>
              <a:t>-&gt; Diminution de la </a:t>
            </a:r>
            <a:r>
              <a:rPr lang="fr-CA" b="1" dirty="0"/>
              <a:t>connectivité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FAD7235-691C-4F40-BFF1-501F7E19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1 – Destruction des habitats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BFC4A9-A3EF-44DF-8A2D-6D421FFA6CAB}"/>
              </a:ext>
            </a:extLst>
          </p:cNvPr>
          <p:cNvSpPr/>
          <p:nvPr/>
        </p:nvSpPr>
        <p:spPr>
          <a:xfrm>
            <a:off x="9967654" y="6311091"/>
            <a:ext cx="204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Cardoso et al., 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4F3FA1-D60A-47B2-92F2-644391B85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28"/>
          <a:stretch/>
        </p:blipFill>
        <p:spPr>
          <a:xfrm>
            <a:off x="586154" y="3883266"/>
            <a:ext cx="3129366" cy="2350646"/>
          </a:xfrm>
          <a:prstGeom prst="rect">
            <a:avLst/>
          </a:prstGeom>
        </p:spPr>
      </p:pic>
      <p:pic>
        <p:nvPicPr>
          <p:cNvPr id="4098" name="Picture 2" descr="Ces données sont publiées alors que le gouvernement français prépare sa stratégie de lutte contre la déforestation importée, attendue mi-novembre.">
            <a:extLst>
              <a:ext uri="{FF2B5EF4-FFF2-40B4-BE49-F238E27FC236}">
                <a16:creationId xmlns:a16="http://schemas.microsoft.com/office/drawing/2014/main" id="{E16F3A59-0FAB-4C17-94D8-5F5A864D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1343818"/>
            <a:ext cx="4563148" cy="22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C166BF-CD44-4C09-B0E4-E788D9D84570}"/>
              </a:ext>
            </a:extLst>
          </p:cNvPr>
          <p:cNvSpPr/>
          <p:nvPr/>
        </p:nvSpPr>
        <p:spPr>
          <a:xfrm>
            <a:off x="4246491" y="3285088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>
                <a:solidFill>
                  <a:schemeClr val="bg1"/>
                </a:solidFill>
                <a:latin typeface="Helvetica Neue"/>
              </a:rPr>
              <a:t>Reuters</a:t>
            </a:r>
            <a:endParaRPr lang="fr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2BECB-B44A-445A-9696-5414B6A9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2 – Pollution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0D3C80-200D-41F3-B287-6A3E3A7A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1" y="1343819"/>
            <a:ext cx="7073805" cy="2085182"/>
          </a:xfrm>
        </p:spPr>
        <p:txBody>
          <a:bodyPr>
            <a:normAutofit/>
          </a:bodyPr>
          <a:lstStyle/>
          <a:p>
            <a:r>
              <a:rPr lang="fr-CA" sz="2000" dirty="0"/>
              <a:t>Invertébrés aquatiques TRES affectés par pollution : rejets industriels, eaux usées, lessivages agricoles et urbains </a:t>
            </a:r>
          </a:p>
          <a:p>
            <a:r>
              <a:rPr lang="fr-CA" sz="2000" dirty="0"/>
              <a:t>Terrestres : </a:t>
            </a:r>
          </a:p>
          <a:p>
            <a:pPr lvl="1"/>
            <a:r>
              <a:rPr lang="fr-CA" sz="2000" b="1" dirty="0"/>
              <a:t>Métaux lourds </a:t>
            </a:r>
          </a:p>
          <a:p>
            <a:pPr lvl="1"/>
            <a:r>
              <a:rPr lang="fr-CA" sz="2000" dirty="0"/>
              <a:t>Pollution </a:t>
            </a:r>
            <a:r>
              <a:rPr lang="fr-CA" sz="2000" b="1" dirty="0"/>
              <a:t>lumineuse</a:t>
            </a:r>
            <a:r>
              <a:rPr lang="fr-CA" sz="2000" dirty="0"/>
              <a:t> </a:t>
            </a:r>
          </a:p>
          <a:p>
            <a:pPr lvl="1"/>
            <a:r>
              <a:rPr lang="fr-CA" sz="2000" dirty="0"/>
              <a:t>Pollution </a:t>
            </a:r>
            <a:r>
              <a:rPr lang="fr-CA" sz="2000" b="1" dirty="0"/>
              <a:t>sonore</a:t>
            </a:r>
            <a:endParaRPr lang="fr-CA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20F26-D083-44F2-99D8-0BCAEE93F368}"/>
              </a:ext>
            </a:extLst>
          </p:cNvPr>
          <p:cNvSpPr/>
          <p:nvPr/>
        </p:nvSpPr>
        <p:spPr>
          <a:xfrm>
            <a:off x="10006996" y="6346368"/>
            <a:ext cx="204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Cardoso et al., 2020</a:t>
            </a:r>
          </a:p>
        </p:txBody>
      </p:sp>
      <p:pic>
        <p:nvPicPr>
          <p:cNvPr id="7172" name="Picture 4" descr="Des eaux usées s'écoulent le long du fleuve asséché de Beyrouth, dans la capitale du Liban. ">
            <a:extLst>
              <a:ext uri="{FF2B5EF4-FFF2-40B4-BE49-F238E27FC236}">
                <a16:creationId xmlns:a16="http://schemas.microsoft.com/office/drawing/2014/main" id="{7516C702-BAFC-40CF-9991-6867DE55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9" y="961717"/>
            <a:ext cx="3403680" cy="21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48B0A8-DFF5-4718-8758-F60164AA6095}"/>
              </a:ext>
            </a:extLst>
          </p:cNvPr>
          <p:cNvSpPr txBox="1"/>
          <p:nvPr/>
        </p:nvSpPr>
        <p:spPr>
          <a:xfrm>
            <a:off x="421560" y="5657388"/>
            <a:ext cx="377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 Joseph Eid Agence France-Presse</a:t>
            </a:r>
          </a:p>
        </p:txBody>
      </p:sp>
      <p:pic>
        <p:nvPicPr>
          <p:cNvPr id="2050" name="Picture 2" descr="Light pollution is key 'bringer of insect apocalypse' | Environment | The  Guardian">
            <a:extLst>
              <a:ext uri="{FF2B5EF4-FFF2-40B4-BE49-F238E27FC236}">
                <a16:creationId xmlns:a16="http://schemas.microsoft.com/office/drawing/2014/main" id="{7D811891-6CEC-4E59-AA6B-5B5B3EB2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19" y="4039264"/>
            <a:ext cx="3373854" cy="225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15C95D-5015-4D79-B783-3F1DA4EE06D1}"/>
              </a:ext>
            </a:extLst>
          </p:cNvPr>
          <p:cNvSpPr txBox="1"/>
          <p:nvPr/>
        </p:nvSpPr>
        <p:spPr>
          <a:xfrm>
            <a:off x="8498314" y="2740016"/>
            <a:ext cx="30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Simone De Peak/Getty Images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2052" name="Picture 4" descr="Noise Pollution Impacts Nature">
            <a:extLst>
              <a:ext uri="{FF2B5EF4-FFF2-40B4-BE49-F238E27FC236}">
                <a16:creationId xmlns:a16="http://schemas.microsoft.com/office/drawing/2014/main" id="{08CD997C-CE1B-4342-A158-316BE9C90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204729" y="4039264"/>
            <a:ext cx="3373854" cy="22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BB329-C285-4AC3-A9D9-137436F3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161E01-BED0-40BA-AFA0-3708535D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861D8-45BD-4B75-A001-3769D61F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01" y="365125"/>
            <a:ext cx="8799193" cy="618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159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D45C1-5219-4EE9-ADC2-DC16CE8F2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90" y="4032451"/>
            <a:ext cx="6782740" cy="1950355"/>
          </a:xfrm>
        </p:spPr>
        <p:txBody>
          <a:bodyPr>
            <a:normAutofit lnSpcReduction="10000"/>
          </a:bodyPr>
          <a:lstStyle/>
          <a:p>
            <a:r>
              <a:rPr lang="fr-CA" sz="2400" dirty="0"/>
              <a:t>Silent Spring (Printemps silencieux) – Rachel Carson</a:t>
            </a:r>
          </a:p>
          <a:p>
            <a:pPr lvl="1"/>
            <a:r>
              <a:rPr lang="fr-CA" sz="2000" dirty="0"/>
              <a:t>1962</a:t>
            </a:r>
          </a:p>
          <a:p>
            <a:pPr lvl="1"/>
            <a:r>
              <a:rPr lang="fr-CA" sz="2000" dirty="0"/>
              <a:t>DDT : insecticide organochloré : coquilles d’œufs plus fines chez oiseaux : plus de mortalité </a:t>
            </a:r>
          </a:p>
          <a:p>
            <a:pPr lvl="1"/>
            <a:r>
              <a:rPr lang="fr-CA" sz="2000" dirty="0"/>
              <a:t>Interdiction du DDT aux USA en 1972</a:t>
            </a:r>
          </a:p>
          <a:p>
            <a:pPr lvl="1"/>
            <a:r>
              <a:rPr lang="fr-CA" sz="2000" dirty="0"/>
              <a:t>Changement réglementation</a:t>
            </a:r>
          </a:p>
          <a:p>
            <a:pPr lvl="1"/>
            <a:endParaRPr lang="fr-CA" sz="2000" dirty="0"/>
          </a:p>
          <a:p>
            <a:pPr marL="0" indent="0">
              <a:buNone/>
            </a:pPr>
            <a:endParaRPr lang="fr-CA" sz="2400" dirty="0"/>
          </a:p>
          <a:p>
            <a:endParaRPr lang="fr-CA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02FED7-5B9C-42B7-B467-446F5DFD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266" y="3561404"/>
            <a:ext cx="4298512" cy="24214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C191BF-1876-4317-AE4F-9C6CD13189DC}"/>
              </a:ext>
            </a:extLst>
          </p:cNvPr>
          <p:cNvSpPr txBox="1"/>
          <p:nvPr/>
        </p:nvSpPr>
        <p:spPr>
          <a:xfrm>
            <a:off x="7340697" y="6081938"/>
            <a:ext cx="4690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Martinet ramoneur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2F43F2-B7F1-4B86-B582-B5F4B7009CA8}"/>
              </a:ext>
            </a:extLst>
          </p:cNvPr>
          <p:cNvSpPr/>
          <p:nvPr/>
        </p:nvSpPr>
        <p:spPr>
          <a:xfrm>
            <a:off x="441020" y="1752058"/>
            <a:ext cx="6221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/>
              <a:t>Pesticides</a:t>
            </a:r>
            <a:r>
              <a:rPr lang="fr-CA" sz="2000" dirty="0"/>
              <a:t> (insecticides, fongicides, herbicides)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sz="2000" dirty="0"/>
              <a:t>Effets direct (toxicité, </a:t>
            </a:r>
            <a:r>
              <a:rPr lang="fr-CA" sz="2000" dirty="0" err="1"/>
              <a:t>subléthal</a:t>
            </a:r>
            <a:r>
              <a:rPr lang="fr-CA" sz="2000" dirty="0"/>
              <a:t>, chronique)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sz="2000" dirty="0"/>
              <a:t>Effets indirects (altération habitat ; qualité et composition végétaux)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914CA11-4E50-4962-ABF3-26CAC1CB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2 – Pollution</a:t>
            </a:r>
          </a:p>
        </p:txBody>
      </p:sp>
      <p:pic>
        <p:nvPicPr>
          <p:cNvPr id="5122" name="Picture 2" descr="American Experience | Rachel Carson &amp; Silent Spring | Season 22 | Episode 5  | PBS">
            <a:extLst>
              <a:ext uri="{FF2B5EF4-FFF2-40B4-BE49-F238E27FC236}">
                <a16:creationId xmlns:a16="http://schemas.microsoft.com/office/drawing/2014/main" id="{6EAAE343-002E-48C8-8C63-031F8E61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66" y="946521"/>
            <a:ext cx="4304714" cy="242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E680E-FD39-4609-A85E-425F160D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133406" cy="1325563"/>
          </a:xfrm>
        </p:spPr>
        <p:txBody>
          <a:bodyPr>
            <a:normAutofit/>
          </a:bodyPr>
          <a:lstStyle/>
          <a:p>
            <a:r>
              <a:rPr lang="fr-CA" sz="4000" dirty="0"/>
              <a:t>Cour 2 - Déclin des insectes : causes et conséquences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C3530-6C81-4897-97C2-0278B583F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fr-CA" dirty="0"/>
            </a:br>
            <a:endParaRPr lang="fr-CA" dirty="0"/>
          </a:p>
          <a:p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DDA580-19AD-446E-B559-E72F1497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93" y="1153477"/>
            <a:ext cx="6697981" cy="50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19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01F33-6009-4BB8-9047-5B31AFFD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70" y="-2259"/>
            <a:ext cx="11832771" cy="1325563"/>
          </a:xfrm>
        </p:spPr>
        <p:txBody>
          <a:bodyPr>
            <a:normAutofit/>
          </a:bodyPr>
          <a:lstStyle/>
          <a:p>
            <a:r>
              <a:rPr lang="fr-CA" sz="4000" dirty="0"/>
              <a:t>3 – Causes biotiques : Pathogènes et espèces introduites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619CF-6476-42F6-AA94-8C7B8ADAB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90" y="1296337"/>
            <a:ext cx="3987489" cy="702643"/>
          </a:xfrm>
        </p:spPr>
        <p:txBody>
          <a:bodyPr>
            <a:normAutofit/>
          </a:bodyPr>
          <a:lstStyle/>
          <a:p>
            <a:r>
              <a:rPr lang="fr-CA" dirty="0"/>
              <a:t>Coccinelle asiatique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3D6DE4-0EE8-4EFC-A9F1-75834825CF21}"/>
              </a:ext>
            </a:extLst>
          </p:cNvPr>
          <p:cNvSpPr txBox="1"/>
          <p:nvPr/>
        </p:nvSpPr>
        <p:spPr>
          <a:xfrm>
            <a:off x="10653887" y="6401939"/>
            <a:ext cx="140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/>
              <a:t>Mizell</a:t>
            </a:r>
            <a:r>
              <a:rPr lang="fr-CA" dirty="0"/>
              <a:t> (2007)</a:t>
            </a:r>
          </a:p>
        </p:txBody>
      </p:sp>
      <p:pic>
        <p:nvPicPr>
          <p:cNvPr id="14338" name="Picture 2" descr="Coccinelle asiatique | Espace pour la vie">
            <a:extLst>
              <a:ext uri="{FF2B5EF4-FFF2-40B4-BE49-F238E27FC236}">
                <a16:creationId xmlns:a16="http://schemas.microsoft.com/office/drawing/2014/main" id="{C11FD6C1-D19B-4479-81CE-640BF0A5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5" y="2693805"/>
            <a:ext cx="3917429" cy="26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31CD17-D94A-4AB2-A6A3-697C0DF1EB0B}"/>
              </a:ext>
            </a:extLst>
          </p:cNvPr>
          <p:cNvSpPr txBox="1"/>
          <p:nvPr/>
        </p:nvSpPr>
        <p:spPr>
          <a:xfrm>
            <a:off x="2710786" y="4907779"/>
            <a:ext cx="1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err="1">
                <a:solidFill>
                  <a:schemeClr val="bg1"/>
                </a:solidFill>
              </a:rPr>
              <a:t>flickr</a:t>
            </a:r>
            <a:r>
              <a:rPr lang="fr-CA" b="1" dirty="0">
                <a:solidFill>
                  <a:schemeClr val="bg1"/>
                </a:solidFill>
              </a:rPr>
              <a:t> (</a:t>
            </a:r>
            <a:r>
              <a:rPr lang="fr-CA" b="1" dirty="0" err="1">
                <a:solidFill>
                  <a:schemeClr val="bg1"/>
                </a:solidFill>
              </a:rPr>
              <a:t>acidpix</a:t>
            </a:r>
            <a:r>
              <a:rPr lang="fr-CA" b="1" dirty="0">
                <a:solidFill>
                  <a:schemeClr val="bg1"/>
                </a:solidFill>
              </a:rPr>
              <a:t>)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4340" name="Picture 4" descr="Convergent Lady Beetle (Hippodamia convergens) · iNaturalist">
            <a:extLst>
              <a:ext uri="{FF2B5EF4-FFF2-40B4-BE49-F238E27FC236}">
                <a16:creationId xmlns:a16="http://schemas.microsoft.com/office/drawing/2014/main" id="{178D6DD7-1527-4DFA-A84D-92D57D49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28" y="2278591"/>
            <a:ext cx="2437195" cy="18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92B180-A89E-493C-9880-C2E54A645F40}"/>
              </a:ext>
            </a:extLst>
          </p:cNvPr>
          <p:cNvSpPr txBox="1"/>
          <p:nvPr/>
        </p:nvSpPr>
        <p:spPr>
          <a:xfrm>
            <a:off x="5954912" y="362912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>
                <a:solidFill>
                  <a:schemeClr val="bg1"/>
                </a:solidFill>
              </a:rPr>
              <a:t>inaturalist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5877B-99AE-4D98-A41C-D2230042889B}"/>
              </a:ext>
            </a:extLst>
          </p:cNvPr>
          <p:cNvSpPr/>
          <p:nvPr/>
        </p:nvSpPr>
        <p:spPr>
          <a:xfrm>
            <a:off x="4829314" y="4091226"/>
            <a:ext cx="244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 err="1"/>
              <a:t>Hippodamia</a:t>
            </a:r>
            <a:r>
              <a:rPr lang="fr-CA" i="1" dirty="0"/>
              <a:t> </a:t>
            </a:r>
            <a:r>
              <a:rPr lang="fr-CA" i="1" dirty="0" err="1"/>
              <a:t>convergens</a:t>
            </a:r>
            <a:endParaRPr lang="fr-CA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74A3F-49E4-48BB-8F31-BB6AC47FF5E9}"/>
              </a:ext>
            </a:extLst>
          </p:cNvPr>
          <p:cNvSpPr/>
          <p:nvPr/>
        </p:nvSpPr>
        <p:spPr>
          <a:xfrm>
            <a:off x="1422365" y="5322459"/>
            <a:ext cx="1918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/>
              <a:t>Harmonia </a:t>
            </a:r>
            <a:r>
              <a:rPr lang="fr-CA" i="1" dirty="0" err="1"/>
              <a:t>azyridis</a:t>
            </a:r>
            <a:r>
              <a:rPr lang="fr-CA" i="1" dirty="0"/>
              <a:t> </a:t>
            </a:r>
          </a:p>
        </p:txBody>
      </p:sp>
      <p:pic>
        <p:nvPicPr>
          <p:cNvPr id="14342" name="Picture 6" descr="Olla v-nigrum (Mulsant) - Olla v-nigrum - BugGuide.Net">
            <a:extLst>
              <a:ext uri="{FF2B5EF4-FFF2-40B4-BE49-F238E27FC236}">
                <a16:creationId xmlns:a16="http://schemas.microsoft.com/office/drawing/2014/main" id="{4794A9C7-148E-408C-AB53-8042F0A8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92" y="1331830"/>
            <a:ext cx="2197721" cy="22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4B469D-A051-4417-84D0-478B27A57CEC}"/>
              </a:ext>
            </a:extLst>
          </p:cNvPr>
          <p:cNvSpPr/>
          <p:nvPr/>
        </p:nvSpPr>
        <p:spPr>
          <a:xfrm>
            <a:off x="8428333" y="3192539"/>
            <a:ext cx="11033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latin typeface="verdana" panose="020B0604030504040204" pitchFamily="34" charset="0"/>
              </a:rPr>
              <a:t> Mike Quinn</a:t>
            </a:r>
            <a:endParaRPr lang="fr-CA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59F89-09C2-4338-995C-1FFD2F74D3B0}"/>
              </a:ext>
            </a:extLst>
          </p:cNvPr>
          <p:cNvSpPr/>
          <p:nvPr/>
        </p:nvSpPr>
        <p:spPr>
          <a:xfrm>
            <a:off x="7545629" y="3469538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 err="1"/>
              <a:t>Olla</a:t>
            </a:r>
            <a:r>
              <a:rPr lang="fr-CA" i="1" dirty="0"/>
              <a:t> v-</a:t>
            </a:r>
            <a:r>
              <a:rPr lang="fr-CA" i="1" dirty="0" err="1"/>
              <a:t>nigrum</a:t>
            </a:r>
            <a:r>
              <a:rPr lang="fr-CA" i="1" dirty="0"/>
              <a:t> </a:t>
            </a:r>
          </a:p>
        </p:txBody>
      </p:sp>
      <p:pic>
        <p:nvPicPr>
          <p:cNvPr id="14344" name="Picture 8" descr="Coleomegilla maculata">
            <a:extLst>
              <a:ext uri="{FF2B5EF4-FFF2-40B4-BE49-F238E27FC236}">
                <a16:creationId xmlns:a16="http://schemas.microsoft.com/office/drawing/2014/main" id="{7C6820BE-8E0D-4E80-BA95-038969B77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83" y="1331830"/>
            <a:ext cx="2103152" cy="18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6E3197-708C-4B56-AF62-CFBE927F9E81}"/>
              </a:ext>
            </a:extLst>
          </p:cNvPr>
          <p:cNvSpPr/>
          <p:nvPr/>
        </p:nvSpPr>
        <p:spPr>
          <a:xfrm>
            <a:off x="9662383" y="3192539"/>
            <a:ext cx="236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 err="1"/>
              <a:t>Coleomegilla</a:t>
            </a:r>
            <a:r>
              <a:rPr lang="fr-CA" i="1" dirty="0"/>
              <a:t> maculata </a:t>
            </a:r>
          </a:p>
        </p:txBody>
      </p:sp>
      <p:pic>
        <p:nvPicPr>
          <p:cNvPr id="14346" name="Picture 10" descr="Cycloneda sanguinea (Linnaeus) - Cycloneda sanguinea - BugGuide.Net">
            <a:extLst>
              <a:ext uri="{FF2B5EF4-FFF2-40B4-BE49-F238E27FC236}">
                <a16:creationId xmlns:a16="http://schemas.microsoft.com/office/drawing/2014/main" id="{EECFD75E-2EB0-4359-9965-54D36B0A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92" y="3975563"/>
            <a:ext cx="2211835" cy="22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57A9A5-1493-4463-8ECD-242FEF0C9B1D}"/>
              </a:ext>
            </a:extLst>
          </p:cNvPr>
          <p:cNvSpPr/>
          <p:nvPr/>
        </p:nvSpPr>
        <p:spPr>
          <a:xfrm>
            <a:off x="7372875" y="6267914"/>
            <a:ext cx="241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 err="1"/>
              <a:t>Cycloneda</a:t>
            </a:r>
            <a:r>
              <a:rPr lang="fr-CA" i="1" dirty="0"/>
              <a:t> </a:t>
            </a:r>
            <a:r>
              <a:rPr lang="fr-CA" i="1" dirty="0" err="1"/>
              <a:t>sanguinea</a:t>
            </a:r>
            <a:r>
              <a:rPr lang="fr-CA" i="1" dirty="0"/>
              <a:t> L.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51A1CC-24A0-4BD8-9D6E-0E9C62370670}"/>
              </a:ext>
            </a:extLst>
          </p:cNvPr>
          <p:cNvSpPr/>
          <p:nvPr/>
        </p:nvSpPr>
        <p:spPr>
          <a:xfrm>
            <a:off x="8549811" y="6012642"/>
            <a:ext cx="11033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latin typeface="verdana" panose="020B0604030504040204" pitchFamily="34" charset="0"/>
              </a:rPr>
              <a:t> Mike Quinn</a:t>
            </a:r>
            <a:endParaRPr lang="fr-CA" sz="1200" dirty="0"/>
          </a:p>
        </p:txBody>
      </p:sp>
      <p:pic>
        <p:nvPicPr>
          <p:cNvPr id="14348" name="Picture 12" descr="Cycloneda munda - Polished lady beetle -- Discover Life mobile">
            <a:extLst>
              <a:ext uri="{FF2B5EF4-FFF2-40B4-BE49-F238E27FC236}">
                <a16:creationId xmlns:a16="http://schemas.microsoft.com/office/drawing/2014/main" id="{B66B4D1B-CF60-404E-B8F1-0607A3D3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21" y="3938255"/>
            <a:ext cx="2104422" cy="210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B7666-AFA4-4B6F-91FD-9766256CE3B1}"/>
              </a:ext>
            </a:extLst>
          </p:cNvPr>
          <p:cNvSpPr/>
          <p:nvPr/>
        </p:nvSpPr>
        <p:spPr>
          <a:xfrm>
            <a:off x="9931643" y="6002732"/>
            <a:ext cx="190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i="1" dirty="0" err="1"/>
              <a:t>Cycloneda</a:t>
            </a:r>
            <a:r>
              <a:rPr lang="fr-CA" i="1" dirty="0"/>
              <a:t> munda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C3A88-729F-4D36-9F49-6323AE1B9284}"/>
              </a:ext>
            </a:extLst>
          </p:cNvPr>
          <p:cNvSpPr/>
          <p:nvPr/>
        </p:nvSpPr>
        <p:spPr>
          <a:xfrm>
            <a:off x="10226103" y="5751422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</a:rPr>
              <a:t>John Pickering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rapemyrtle aphid - Tinocallis kahawaluokalani - Entomology Today">
            <a:extLst>
              <a:ext uri="{FF2B5EF4-FFF2-40B4-BE49-F238E27FC236}">
                <a16:creationId xmlns:a16="http://schemas.microsoft.com/office/drawing/2014/main" id="{C2875302-D446-4C29-AFC8-E4CAB4452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10" y="4608587"/>
            <a:ext cx="2490238" cy="15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1905A2-53A3-4D16-9A7B-76E7C70A72C0}"/>
              </a:ext>
            </a:extLst>
          </p:cNvPr>
          <p:cNvSpPr/>
          <p:nvPr/>
        </p:nvSpPr>
        <p:spPr>
          <a:xfrm>
            <a:off x="6024509" y="5827976"/>
            <a:ext cx="1076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latin typeface="Nunito"/>
              </a:rPr>
              <a:t>Jim Baker</a:t>
            </a:r>
            <a:endParaRPr lang="fr-C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482FD-B8E5-4D3F-BC08-D9847DA48F00}"/>
              </a:ext>
            </a:extLst>
          </p:cNvPr>
          <p:cNvSpPr/>
          <p:nvPr/>
        </p:nvSpPr>
        <p:spPr>
          <a:xfrm>
            <a:off x="4632279" y="6152331"/>
            <a:ext cx="2515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i="1" dirty="0" err="1">
                <a:solidFill>
                  <a:srgbClr val="2D2D2D"/>
                </a:solidFill>
                <a:latin typeface="Nunito"/>
              </a:rPr>
              <a:t>Tinnocallis</a:t>
            </a:r>
            <a:r>
              <a:rPr lang="fr-CA" sz="1600" i="1" dirty="0">
                <a:solidFill>
                  <a:srgbClr val="2D2D2D"/>
                </a:solidFill>
                <a:latin typeface="Nunito"/>
              </a:rPr>
              <a:t> </a:t>
            </a:r>
            <a:r>
              <a:rPr lang="fr-CA" sz="1600" i="1" dirty="0" err="1">
                <a:solidFill>
                  <a:srgbClr val="2D2D2D"/>
                </a:solidFill>
                <a:latin typeface="Nunito"/>
              </a:rPr>
              <a:t>kahawaluokalani</a:t>
            </a:r>
            <a:endParaRPr lang="fr-CA" sz="1600" i="1" dirty="0"/>
          </a:p>
        </p:txBody>
      </p:sp>
    </p:spTree>
    <p:extLst>
      <p:ext uri="{BB962C8B-B14F-4D97-AF65-F5344CB8AC3E}">
        <p14:creationId xmlns:p14="http://schemas.microsoft.com/office/powerpoint/2010/main" val="14663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/>
      <p:bldP spid="18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od Webs: Introduction">
            <a:extLst>
              <a:ext uri="{FF2B5EF4-FFF2-40B4-BE49-F238E27FC236}">
                <a16:creationId xmlns:a16="http://schemas.microsoft.com/office/drawing/2014/main" id="{891C7BEB-45A5-4609-B2BC-495A2E10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7" y="841352"/>
            <a:ext cx="5236405" cy="46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5BE850B6-AE23-4F22-8930-AB41A8EC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29" y="241758"/>
            <a:ext cx="4153744" cy="6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DD30F4-EEF4-46EC-A466-A8D23977B926}"/>
              </a:ext>
            </a:extLst>
          </p:cNvPr>
          <p:cNvSpPr txBox="1"/>
          <p:nvPr/>
        </p:nvSpPr>
        <p:spPr>
          <a:xfrm>
            <a:off x="8524068" y="2448732"/>
            <a:ext cx="11158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Morue</a:t>
            </a:r>
          </a:p>
        </p:txBody>
      </p:sp>
    </p:spTree>
    <p:extLst>
      <p:ext uri="{BB962C8B-B14F-4D97-AF65-F5344CB8AC3E}">
        <p14:creationId xmlns:p14="http://schemas.microsoft.com/office/powerpoint/2010/main" val="34305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2CCDD-826F-41DA-AC41-1C1BC037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4 – Changements climatiques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15256D-9661-4DB4-90D9-B348555FD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37" y="1652190"/>
            <a:ext cx="7453393" cy="4351338"/>
          </a:xfrm>
        </p:spPr>
        <p:txBody>
          <a:bodyPr>
            <a:normAutofit fontScale="85000" lnSpcReduction="20000"/>
          </a:bodyPr>
          <a:lstStyle/>
          <a:p>
            <a:r>
              <a:rPr lang="fr-CA" dirty="0"/>
              <a:t>Changements prévus : </a:t>
            </a:r>
          </a:p>
          <a:p>
            <a:pPr lvl="1"/>
            <a:r>
              <a:rPr lang="fr-CA" dirty="0"/>
              <a:t>Augmentation moyenne températures</a:t>
            </a:r>
          </a:p>
          <a:p>
            <a:pPr lvl="1"/>
            <a:r>
              <a:rPr lang="fr-CA" dirty="0"/>
              <a:t>Conditions plus variables et plus extrêmes</a:t>
            </a:r>
          </a:p>
          <a:p>
            <a:endParaRPr lang="fr-CA" dirty="0"/>
          </a:p>
          <a:p>
            <a:r>
              <a:rPr lang="fr-CA" dirty="0"/>
              <a:t>Réponses aux changements : </a:t>
            </a:r>
          </a:p>
          <a:p>
            <a:pPr lvl="1"/>
            <a:r>
              <a:rPr lang="fr-CA" dirty="0"/>
              <a:t>Distribution (géographique ou microenvironnement)</a:t>
            </a:r>
          </a:p>
          <a:p>
            <a:pPr lvl="1"/>
            <a:r>
              <a:rPr lang="fr-CA" dirty="0"/>
              <a:t>Diminution de la taille : </a:t>
            </a:r>
            <a:r>
              <a:rPr lang="fr-CA" i="1" dirty="0" err="1"/>
              <a:t>Temperature</a:t>
            </a:r>
            <a:r>
              <a:rPr lang="fr-CA" i="1" dirty="0"/>
              <a:t> size </a:t>
            </a:r>
            <a:r>
              <a:rPr lang="fr-CA" i="1" dirty="0" err="1"/>
              <a:t>rule</a:t>
            </a:r>
            <a:endParaRPr lang="fr-CA" dirty="0"/>
          </a:p>
          <a:p>
            <a:pPr lvl="1"/>
            <a:r>
              <a:rPr lang="fr-CA" dirty="0"/>
              <a:t>Décalage phénologique</a:t>
            </a:r>
          </a:p>
          <a:p>
            <a:pPr lvl="1"/>
            <a:r>
              <a:rPr lang="fr-CA" dirty="0"/>
              <a:t>Perte de synchronisme</a:t>
            </a:r>
          </a:p>
          <a:p>
            <a:pPr lvl="1"/>
            <a:endParaRPr lang="fr-CA" dirty="0"/>
          </a:p>
          <a:p>
            <a:r>
              <a:rPr lang="fr-CA" dirty="0"/>
              <a:t>Insectes aquatiques sont affectés de manière disproportionnée </a:t>
            </a:r>
          </a:p>
          <a:p>
            <a:pPr lvl="1"/>
            <a:r>
              <a:rPr lang="fr-CA" dirty="0"/>
              <a:t>Effets négatifs cumulatifs sur systèmes d’eau douce</a:t>
            </a:r>
          </a:p>
          <a:p>
            <a:pPr lvl="1"/>
            <a:r>
              <a:rPr lang="fr-CA" dirty="0"/>
              <a:t>Capacités de dispersion limitées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31F2D-D4E7-4F19-9A7F-FCB70FEDA812}"/>
              </a:ext>
            </a:extLst>
          </p:cNvPr>
          <p:cNvSpPr/>
          <p:nvPr/>
        </p:nvSpPr>
        <p:spPr>
          <a:xfrm>
            <a:off x="10020765" y="6408465"/>
            <a:ext cx="217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Cardoso et al., 2020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9699E0-B2EE-497B-9C09-FF4E63ED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965" y="1106750"/>
            <a:ext cx="3952298" cy="2442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17F59D-B05A-4CF0-ADFE-2A16F533E615}"/>
              </a:ext>
            </a:extLst>
          </p:cNvPr>
          <p:cNvSpPr/>
          <p:nvPr/>
        </p:nvSpPr>
        <p:spPr>
          <a:xfrm>
            <a:off x="8220352" y="5686409"/>
            <a:ext cx="210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</a:rPr>
              <a:t>Bernard DUPONT 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13316" name="Picture 4" descr="Adonis Blue Butterfly: Identification, Facts, &amp; Pictures">
            <a:extLst>
              <a:ext uri="{FF2B5EF4-FFF2-40B4-BE49-F238E27FC236}">
                <a16:creationId xmlns:a16="http://schemas.microsoft.com/office/drawing/2014/main" id="{7F3B4817-0E35-40B2-918C-0FE4477C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72" y="3622775"/>
            <a:ext cx="3133448" cy="230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F1E63F-57C3-4C4F-B117-30C1D05E829A}"/>
              </a:ext>
            </a:extLst>
          </p:cNvPr>
          <p:cNvSpPr/>
          <p:nvPr/>
        </p:nvSpPr>
        <p:spPr>
          <a:xfrm>
            <a:off x="7842027" y="6408465"/>
            <a:ext cx="2178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Roy and Sparks, 2000</a:t>
            </a:r>
          </a:p>
        </p:txBody>
      </p:sp>
    </p:spTree>
    <p:extLst>
      <p:ext uri="{BB962C8B-B14F-4D97-AF65-F5344CB8AC3E}">
        <p14:creationId xmlns:p14="http://schemas.microsoft.com/office/powerpoint/2010/main" val="26382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2CD59-359D-4CC8-AEA0-76C7815D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22" y="21394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5 - </a:t>
            </a:r>
            <a:r>
              <a:rPr lang="fr-CA" sz="4000" dirty="0" err="1"/>
              <a:t>Sur-exploitation</a:t>
            </a:r>
            <a:endParaRPr lang="fr-CA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8C000-7823-42E1-910C-FCDA0C4A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45" y="1346957"/>
            <a:ext cx="5917834" cy="3656724"/>
          </a:xfrm>
        </p:spPr>
        <p:txBody>
          <a:bodyPr>
            <a:normAutofit/>
          </a:bodyPr>
          <a:lstStyle/>
          <a:p>
            <a:r>
              <a:rPr lang="fr-CA" sz="2400" dirty="0"/>
              <a:t>Rarement considérée, mais pourrait jouer rôle dans déclin de nombreux groupes </a:t>
            </a:r>
          </a:p>
          <a:p>
            <a:r>
              <a:rPr lang="fr-CA" sz="2400" dirty="0"/>
              <a:t>Souvent illégal</a:t>
            </a:r>
          </a:p>
          <a:p>
            <a:r>
              <a:rPr lang="fr-CA" sz="2400" dirty="0"/>
              <a:t>Inclut récolte non durable pour utilisation :</a:t>
            </a:r>
          </a:p>
          <a:p>
            <a:pPr lvl="1"/>
            <a:r>
              <a:rPr lang="fr-CA" sz="1800" dirty="0"/>
              <a:t>Animal de compagnie </a:t>
            </a:r>
          </a:p>
          <a:p>
            <a:pPr lvl="1"/>
            <a:r>
              <a:rPr lang="fr-CA" sz="1800" dirty="0"/>
              <a:t>Décoration </a:t>
            </a:r>
          </a:p>
          <a:p>
            <a:pPr lvl="1"/>
            <a:r>
              <a:rPr lang="fr-CA" sz="1800" dirty="0"/>
              <a:t>Nourriture</a:t>
            </a:r>
          </a:p>
          <a:p>
            <a:pPr lvl="1"/>
            <a:r>
              <a:rPr lang="fr-CA" sz="1800" dirty="0"/>
              <a:t>Médecine traditionnelle</a:t>
            </a:r>
          </a:p>
          <a:p>
            <a:pPr lvl="1"/>
            <a:r>
              <a:rPr lang="fr-CA" sz="1800" dirty="0"/>
              <a:t>Autre</a:t>
            </a:r>
          </a:p>
          <a:p>
            <a:endParaRPr lang="fr-CA" sz="1600" dirty="0"/>
          </a:p>
        </p:txBody>
      </p:sp>
      <p:pic>
        <p:nvPicPr>
          <p:cNvPr id="18434" name="Picture 2" descr="Real Insect Jewelry by Aquakej (Insect Art) - The Beading Gem's Journal">
            <a:extLst>
              <a:ext uri="{FF2B5EF4-FFF2-40B4-BE49-F238E27FC236}">
                <a16:creationId xmlns:a16="http://schemas.microsoft.com/office/drawing/2014/main" id="{2728BB48-9BBE-4482-BA9A-4D3C2091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205" y="176768"/>
            <a:ext cx="171250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AEE86-0A6D-467B-AC47-0E58E0773ED1}"/>
              </a:ext>
            </a:extLst>
          </p:cNvPr>
          <p:cNvSpPr/>
          <p:nvPr/>
        </p:nvSpPr>
        <p:spPr>
          <a:xfrm>
            <a:off x="10891974" y="2510255"/>
            <a:ext cx="92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 err="1">
                <a:solidFill>
                  <a:srgbClr val="000000"/>
                </a:solidFill>
                <a:latin typeface="Roboto"/>
              </a:rPr>
              <a:t>Aquakej</a:t>
            </a:r>
            <a:endParaRPr lang="fr-CA" sz="1600" dirty="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91AEBD17-F15D-4262-B26F-0DBE3C52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71" y="17676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83BC91-4A97-492C-870D-FE099125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1" y="5145616"/>
            <a:ext cx="8343900" cy="165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D97329-A568-4210-A5A4-AE2AB3BE13EA}"/>
              </a:ext>
            </a:extLst>
          </p:cNvPr>
          <p:cNvSpPr/>
          <p:nvPr/>
        </p:nvSpPr>
        <p:spPr>
          <a:xfrm>
            <a:off x="7995828" y="5747717"/>
            <a:ext cx="2040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i="1" dirty="0" err="1">
                <a:solidFill>
                  <a:srgbClr val="202122"/>
                </a:solidFill>
                <a:latin typeface="Arial" panose="020B0604020202020204" pitchFamily="34" charset="0"/>
              </a:rPr>
              <a:t>Anophthalmus</a:t>
            </a:r>
            <a:r>
              <a:rPr lang="fr-CA" sz="1600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fr-CA" sz="1600" i="1" dirty="0" err="1">
                <a:solidFill>
                  <a:srgbClr val="202122"/>
                </a:solidFill>
                <a:latin typeface="Arial" panose="020B0604020202020204" pitchFamily="34" charset="0"/>
              </a:rPr>
              <a:t>hitleri</a:t>
            </a:r>
            <a:endParaRPr lang="fr-CA" sz="1600" dirty="0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B870B67B-2E74-4D63-9BAD-818F9F06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771" y="3259103"/>
            <a:ext cx="1730332" cy="28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6CF229-943D-4B6B-B0AE-E2FD40780FF5}"/>
              </a:ext>
            </a:extLst>
          </p:cNvPr>
          <p:cNvSpPr/>
          <p:nvPr/>
        </p:nvSpPr>
        <p:spPr>
          <a:xfrm>
            <a:off x="10193486" y="6496566"/>
            <a:ext cx="217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Cardoso et al., 2020 </a:t>
            </a:r>
          </a:p>
        </p:txBody>
      </p:sp>
      <p:pic>
        <p:nvPicPr>
          <p:cNvPr id="14338" name="Picture 2" descr="L'entomophagie - REAList">
            <a:extLst>
              <a:ext uri="{FF2B5EF4-FFF2-40B4-BE49-F238E27FC236}">
                <a16:creationId xmlns:a16="http://schemas.microsoft.com/office/drawing/2014/main" id="{4D4B7B2D-CD8C-4FCF-A765-1A1634D9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42" y="2880267"/>
            <a:ext cx="2765047" cy="2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42315C-21B4-4BB9-8CBC-336506D3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6 - Co-extinctions</a:t>
            </a:r>
          </a:p>
        </p:txBody>
      </p:sp>
      <p:pic>
        <p:nvPicPr>
          <p:cNvPr id="11" name="Picture 2" descr="New Guide Offers Latest in Carrot Weevil Management">
            <a:extLst>
              <a:ext uri="{FF2B5EF4-FFF2-40B4-BE49-F238E27FC236}">
                <a16:creationId xmlns:a16="http://schemas.microsoft.com/office/drawing/2014/main" id="{81CA5270-CBA9-433F-B731-B938907A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87" y="2471386"/>
            <a:ext cx="3530866" cy="25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857C5C-734D-4CB1-8F28-785FC3BE5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498116" y="2817394"/>
            <a:ext cx="2257321" cy="1837502"/>
          </a:xfrm>
          <a:prstGeom prst="rect">
            <a:avLst/>
          </a:prstGeom>
        </p:spPr>
      </p:pic>
      <p:pic>
        <p:nvPicPr>
          <p:cNvPr id="12290" name="Picture 2" descr="Semer les carottes | Gamm vert">
            <a:extLst>
              <a:ext uri="{FF2B5EF4-FFF2-40B4-BE49-F238E27FC236}">
                <a16:creationId xmlns:a16="http://schemas.microsoft.com/office/drawing/2014/main" id="{86BB62D3-AFFF-4430-868D-500C48EB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9" y="2189557"/>
            <a:ext cx="4545175" cy="30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BD784D-56BE-4CB9-A598-47D52963C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871"/>
            <a:ext cx="10515600" cy="4351338"/>
          </a:xfrm>
        </p:spPr>
        <p:txBody>
          <a:bodyPr>
            <a:normAutofit/>
          </a:bodyPr>
          <a:lstStyle/>
          <a:p>
            <a:r>
              <a:rPr lang="fr-CA" dirty="0"/>
              <a:t>6 causes principales : </a:t>
            </a:r>
          </a:p>
          <a:p>
            <a:endParaRPr lang="fr-CA" dirty="0"/>
          </a:p>
          <a:p>
            <a:r>
              <a:rPr lang="fr-CA" dirty="0"/>
              <a:t>Problème 1 = Ampleur des changements </a:t>
            </a:r>
          </a:p>
          <a:p>
            <a:endParaRPr lang="fr-CA" dirty="0"/>
          </a:p>
          <a:p>
            <a:r>
              <a:rPr lang="fr-CA" dirty="0"/>
              <a:t>Problème 2 = </a:t>
            </a:r>
            <a:r>
              <a:rPr lang="fr-CA" b="1" dirty="0"/>
              <a:t>Rapidité des changements</a:t>
            </a:r>
          </a:p>
          <a:p>
            <a:pPr lvl="1"/>
            <a:r>
              <a:rPr lang="fr-CA" dirty="0"/>
              <a:t>HIREC : Human </a:t>
            </a:r>
            <a:r>
              <a:rPr lang="fr-CA" dirty="0" err="1"/>
              <a:t>Induced</a:t>
            </a:r>
            <a:r>
              <a:rPr lang="fr-CA" dirty="0"/>
              <a:t> </a:t>
            </a:r>
            <a:r>
              <a:rPr lang="fr-CA" b="1" dirty="0"/>
              <a:t>Rapid</a:t>
            </a:r>
            <a:r>
              <a:rPr lang="fr-CA" dirty="0"/>
              <a:t> </a:t>
            </a:r>
            <a:r>
              <a:rPr lang="fr-CA" dirty="0" err="1"/>
              <a:t>Environmental</a:t>
            </a:r>
            <a:r>
              <a:rPr lang="fr-CA" dirty="0"/>
              <a:t> Changes</a:t>
            </a:r>
            <a:endParaRPr lang="fr-CA" b="1" dirty="0"/>
          </a:p>
          <a:p>
            <a:pPr lvl="1"/>
            <a:r>
              <a:rPr lang="fr-CA" b="1" dirty="0"/>
              <a:t>Évolution = </a:t>
            </a:r>
            <a:r>
              <a:rPr lang="fr-CA" b="1" dirty="0" err="1"/>
              <a:t>leeeeeeeeeeeeeeeeeent</a:t>
            </a:r>
            <a:endParaRPr lang="fr-CA" b="1" dirty="0"/>
          </a:p>
          <a:p>
            <a:pPr lvl="1"/>
            <a:endParaRPr lang="fr-CA" b="1" dirty="0"/>
          </a:p>
          <a:p>
            <a:r>
              <a:rPr lang="fr-CA" dirty="0"/>
              <a:t>Problème 3 : </a:t>
            </a:r>
            <a:r>
              <a:rPr lang="fr-CA" b="1" dirty="0"/>
              <a:t>Multiplicité des changements</a:t>
            </a:r>
          </a:p>
          <a:p>
            <a:endParaRPr lang="fr-CA" b="1" dirty="0"/>
          </a:p>
          <a:p>
            <a:endParaRPr lang="fr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EB699-74B0-42E4-865F-E16E896157AA}"/>
              </a:ext>
            </a:extLst>
          </p:cNvPr>
          <p:cNvSpPr/>
          <p:nvPr/>
        </p:nvSpPr>
        <p:spPr>
          <a:xfrm>
            <a:off x="3123779" y="6355890"/>
            <a:ext cx="9455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/>
              <a:t>Chevin</a:t>
            </a:r>
            <a:r>
              <a:rPr lang="fr-CA" dirty="0"/>
              <a:t> et al., 2010 ; Thomas et al., 2004; </a:t>
            </a:r>
            <a:r>
              <a:rPr lang="fr-CA" dirty="0" err="1"/>
              <a:t>Sánchez-Bayo</a:t>
            </a:r>
            <a:r>
              <a:rPr lang="fr-CA" dirty="0"/>
              <a:t> et </a:t>
            </a:r>
            <a:r>
              <a:rPr lang="fr-CA" dirty="0" err="1"/>
              <a:t>Wyckhuys</a:t>
            </a:r>
            <a:r>
              <a:rPr lang="fr-CA" dirty="0"/>
              <a:t>, 2019 ; Cardoso et al., 2020</a:t>
            </a:r>
          </a:p>
          <a:p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2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D2BBF-BAC2-4E33-8539-7E62BF81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0961"/>
          </a:xfrm>
        </p:spPr>
        <p:txBody>
          <a:bodyPr>
            <a:normAutofit/>
          </a:bodyPr>
          <a:lstStyle/>
          <a:p>
            <a:r>
              <a:rPr lang="fr-CA" sz="3600" dirty="0"/>
              <a:t>Multiplicité des changements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D152C9-C447-48E7-B7CB-98EA4722C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573"/>
            <a:ext cx="10515600" cy="686775"/>
          </a:xfrm>
        </p:spPr>
        <p:txBody>
          <a:bodyPr>
            <a:normAutofit/>
          </a:bodyPr>
          <a:lstStyle/>
          <a:p>
            <a:r>
              <a:rPr lang="fr-CA" dirty="0"/>
              <a:t>Changements climatiques + destruction habitats</a:t>
            </a:r>
          </a:p>
          <a:p>
            <a:pPr lvl="1"/>
            <a:endParaRPr lang="fr-CA" dirty="0"/>
          </a:p>
          <a:p>
            <a:endParaRPr lang="fr-CA" dirty="0"/>
          </a:p>
        </p:txBody>
      </p:sp>
      <p:pic>
        <p:nvPicPr>
          <p:cNvPr id="15362" name="Picture 2" descr="Mapping Canada's climate future | Canadian Geographic">
            <a:extLst>
              <a:ext uri="{FF2B5EF4-FFF2-40B4-BE49-F238E27FC236}">
                <a16:creationId xmlns:a16="http://schemas.microsoft.com/office/drawing/2014/main" id="{F8765EEB-2F45-4EEE-BCE5-1683CBB8F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0"/>
          <a:stretch/>
        </p:blipFill>
        <p:spPr bwMode="auto">
          <a:xfrm>
            <a:off x="384042" y="2074348"/>
            <a:ext cx="11423916" cy="48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orêts - Insectes du bois">
            <a:extLst>
              <a:ext uri="{FF2B5EF4-FFF2-40B4-BE49-F238E27FC236}">
                <a16:creationId xmlns:a16="http://schemas.microsoft.com/office/drawing/2014/main" id="{5A03C132-FE0F-4CFC-BBEB-32015DEF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59" y="5215702"/>
            <a:ext cx="1446790" cy="4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85185E-6 L 0.02474 -0.1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D2BBF-BAC2-4E33-8539-7E62BF818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0961"/>
          </a:xfrm>
        </p:spPr>
        <p:txBody>
          <a:bodyPr>
            <a:normAutofit/>
          </a:bodyPr>
          <a:lstStyle/>
          <a:p>
            <a:r>
              <a:rPr lang="fr-CA" sz="3600" dirty="0"/>
              <a:t>Multiplicité des changements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D152C9-C447-48E7-B7CB-98EA4722C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573"/>
            <a:ext cx="10515600" cy="686775"/>
          </a:xfrm>
        </p:spPr>
        <p:txBody>
          <a:bodyPr>
            <a:normAutofit/>
          </a:bodyPr>
          <a:lstStyle/>
          <a:p>
            <a:r>
              <a:rPr lang="fr-CA" dirty="0"/>
              <a:t>Changements climatiques + destruction habitats</a:t>
            </a:r>
          </a:p>
          <a:p>
            <a:pPr lvl="1"/>
            <a:endParaRPr lang="fr-CA" dirty="0"/>
          </a:p>
          <a:p>
            <a:endParaRPr lang="fr-CA" dirty="0"/>
          </a:p>
        </p:txBody>
      </p:sp>
      <p:pic>
        <p:nvPicPr>
          <p:cNvPr id="15362" name="Picture 2" descr="Mapping Canada's climate future | Canadian Geographic">
            <a:extLst>
              <a:ext uri="{FF2B5EF4-FFF2-40B4-BE49-F238E27FC236}">
                <a16:creationId xmlns:a16="http://schemas.microsoft.com/office/drawing/2014/main" id="{F8765EEB-2F45-4EEE-BCE5-1683CBB8F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0"/>
          <a:stretch/>
        </p:blipFill>
        <p:spPr bwMode="auto">
          <a:xfrm>
            <a:off x="384042" y="2074348"/>
            <a:ext cx="11423916" cy="48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'agriculture 2.0 gagne les champs avec l'explosion du numérique -">
            <a:extLst>
              <a:ext uri="{FF2B5EF4-FFF2-40B4-BE49-F238E27FC236}">
                <a16:creationId xmlns:a16="http://schemas.microsoft.com/office/drawing/2014/main" id="{7B52DD99-1B7D-482C-9F57-2AC43FF34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6"/>
          <a:stretch/>
        </p:blipFill>
        <p:spPr bwMode="auto">
          <a:xfrm>
            <a:off x="6845811" y="4476585"/>
            <a:ext cx="1775686" cy="6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'agriculture 2.0 gagne les champs avec l'explosion du numérique -">
            <a:extLst>
              <a:ext uri="{FF2B5EF4-FFF2-40B4-BE49-F238E27FC236}">
                <a16:creationId xmlns:a16="http://schemas.microsoft.com/office/drawing/2014/main" id="{5E15A3DD-6B72-4239-A921-7AFAD99BD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6"/>
          <a:stretch/>
        </p:blipFill>
        <p:spPr bwMode="auto">
          <a:xfrm>
            <a:off x="5096682" y="4276062"/>
            <a:ext cx="1775686" cy="6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'agriculture 2.0 gagne les champs avec l'explosion du numérique -">
            <a:extLst>
              <a:ext uri="{FF2B5EF4-FFF2-40B4-BE49-F238E27FC236}">
                <a16:creationId xmlns:a16="http://schemas.microsoft.com/office/drawing/2014/main" id="{3097A661-5949-4EF9-9C29-99CA3C79B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6"/>
          <a:stretch/>
        </p:blipFill>
        <p:spPr bwMode="auto">
          <a:xfrm>
            <a:off x="3320996" y="3984789"/>
            <a:ext cx="1775686" cy="6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'agriculture 2.0 gagne les champs avec l'explosion du numérique -">
            <a:extLst>
              <a:ext uri="{FF2B5EF4-FFF2-40B4-BE49-F238E27FC236}">
                <a16:creationId xmlns:a16="http://schemas.microsoft.com/office/drawing/2014/main" id="{8C2800C2-E475-41B9-83B8-10775E820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6"/>
          <a:stretch/>
        </p:blipFill>
        <p:spPr bwMode="auto">
          <a:xfrm>
            <a:off x="8621497" y="4476585"/>
            <a:ext cx="1775686" cy="6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'agriculture 2.0 gagne les champs avec l'explosion du numérique -">
            <a:extLst>
              <a:ext uri="{FF2B5EF4-FFF2-40B4-BE49-F238E27FC236}">
                <a16:creationId xmlns:a16="http://schemas.microsoft.com/office/drawing/2014/main" id="{A1585DCD-59CD-44C2-B7A2-3C67C416A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6"/>
          <a:stretch/>
        </p:blipFill>
        <p:spPr bwMode="auto">
          <a:xfrm>
            <a:off x="1571867" y="3693516"/>
            <a:ext cx="1775686" cy="6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orêts - Insectes du bois">
            <a:extLst>
              <a:ext uri="{FF2B5EF4-FFF2-40B4-BE49-F238E27FC236}">
                <a16:creationId xmlns:a16="http://schemas.microsoft.com/office/drawing/2014/main" id="{5A03C132-FE0F-4CFC-BBEB-32015DEF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59" y="5215702"/>
            <a:ext cx="1446790" cy="4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EB371-E6A2-4206-9AF7-D735AEA7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0023"/>
            <a:ext cx="10515600" cy="1325563"/>
          </a:xfrm>
        </p:spPr>
        <p:txBody>
          <a:bodyPr/>
          <a:lstStyle/>
          <a:p>
            <a:r>
              <a:rPr lang="fr-CA" dirty="0"/>
              <a:t>3 - CONSEQUENCES</a:t>
            </a:r>
          </a:p>
        </p:txBody>
      </p:sp>
      <p:pic>
        <p:nvPicPr>
          <p:cNvPr id="9218" name="Picture 2" descr="Voilà ce qui va se passer by Sophie Roch">
            <a:extLst>
              <a:ext uri="{FF2B5EF4-FFF2-40B4-BE49-F238E27FC236}">
                <a16:creationId xmlns:a16="http://schemas.microsoft.com/office/drawing/2014/main" id="{3A70A281-5E41-4A9A-B5B8-D039401FA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1297"/>
            <a:ext cx="5505329" cy="43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16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D1A5B5-3755-4210-A8F6-FD1A95300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420"/>
            <a:ext cx="10515600" cy="5013500"/>
          </a:xfrm>
        </p:spPr>
        <p:txBody>
          <a:bodyPr>
            <a:normAutofit/>
          </a:bodyPr>
          <a:lstStyle/>
          <a:p>
            <a:r>
              <a:rPr lang="fr-CA" sz="2400" dirty="0"/>
              <a:t>Source primaire :</a:t>
            </a:r>
          </a:p>
          <a:p>
            <a:pPr lvl="1"/>
            <a:endParaRPr lang="fr-CA" sz="2000" dirty="0"/>
          </a:p>
          <a:p>
            <a:pPr lvl="1"/>
            <a:endParaRPr lang="fr-CA" sz="2000" dirty="0"/>
          </a:p>
          <a:p>
            <a:pPr lvl="1"/>
            <a:endParaRPr lang="fr-CA" sz="2000" dirty="0"/>
          </a:p>
          <a:p>
            <a:pPr lvl="1"/>
            <a:endParaRPr lang="fr-CA" sz="2000" dirty="0"/>
          </a:p>
          <a:p>
            <a:endParaRPr lang="fr-CA" sz="2400" dirty="0"/>
          </a:p>
          <a:p>
            <a:endParaRPr lang="fr-CA" sz="2400" dirty="0"/>
          </a:p>
          <a:p>
            <a:r>
              <a:rPr lang="fr-CA" sz="2400" dirty="0"/>
              <a:t>Agriculture : </a:t>
            </a:r>
          </a:p>
          <a:p>
            <a:pPr lvl="1"/>
            <a:r>
              <a:rPr lang="fr-CA" dirty="0"/>
              <a:t>Pollinisation </a:t>
            </a:r>
          </a:p>
          <a:p>
            <a:pPr lvl="2"/>
            <a:r>
              <a:rPr lang="fr-CA" dirty="0"/>
              <a:t>Agriculture : 75 % des légumes et des fruits consommés</a:t>
            </a:r>
          </a:p>
          <a:p>
            <a:pPr lvl="1"/>
            <a:r>
              <a:rPr lang="fr-CA" dirty="0"/>
              <a:t>Ravageur et lutte biologique</a:t>
            </a:r>
          </a:p>
          <a:p>
            <a:endParaRPr lang="fr-CA" sz="2400" dirty="0"/>
          </a:p>
          <a:p>
            <a:pPr lvl="1"/>
            <a:endParaRPr lang="fr-CA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1A4F5EA-8B62-40CB-8B60-DD810A2D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Importance insectes pour humain</a:t>
            </a:r>
          </a:p>
        </p:txBody>
      </p:sp>
      <p:pic>
        <p:nvPicPr>
          <p:cNvPr id="7170" name="Picture 2" descr="Le miel et ses incroyables propriétés - Accès Laurentides">
            <a:extLst>
              <a:ext uri="{FF2B5EF4-FFF2-40B4-BE49-F238E27FC236}">
                <a16:creationId xmlns:a16="http://schemas.microsoft.com/office/drawing/2014/main" id="{58203E0A-970F-46FE-9EB4-C9222458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15" y="2117281"/>
            <a:ext cx="2389802" cy="15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el insecte produit de la soie ? Ver à soie bombyx du mûrier">
            <a:extLst>
              <a:ext uri="{FF2B5EF4-FFF2-40B4-BE49-F238E27FC236}">
                <a16:creationId xmlns:a16="http://schemas.microsoft.com/office/drawing/2014/main" id="{53A1C51A-B8D9-43F1-9739-AAE14A57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99" y="2117281"/>
            <a:ext cx="2248201" cy="16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nger des insectes ? L'entomophagie ne date pas d'hier">
            <a:extLst>
              <a:ext uri="{FF2B5EF4-FFF2-40B4-BE49-F238E27FC236}">
                <a16:creationId xmlns:a16="http://schemas.microsoft.com/office/drawing/2014/main" id="{2193FF34-985D-43B5-AC41-678750666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11379"/>
          <a:stretch/>
        </p:blipFill>
        <p:spPr bwMode="auto">
          <a:xfrm>
            <a:off x="6408837" y="2117751"/>
            <a:ext cx="2515226" cy="16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a lutte biologique : définition et exemples d'auxiliaires au jardin">
            <a:extLst>
              <a:ext uri="{FF2B5EF4-FFF2-40B4-BE49-F238E27FC236}">
                <a16:creationId xmlns:a16="http://schemas.microsoft.com/office/drawing/2014/main" id="{ED3198F2-1DBF-4E3A-ADC6-15D86961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40" y="2136773"/>
            <a:ext cx="2537541" cy="175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B2C3C4-CA83-4830-938B-85B09899850A}"/>
              </a:ext>
            </a:extLst>
          </p:cNvPr>
          <p:cNvSpPr/>
          <p:nvPr/>
        </p:nvSpPr>
        <p:spPr>
          <a:xfrm>
            <a:off x="9331641" y="3550709"/>
            <a:ext cx="2257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600" dirty="0">
                <a:solidFill>
                  <a:schemeClr val="bg1"/>
                </a:solidFill>
                <a:latin typeface="Roboto"/>
              </a:rPr>
              <a:t>David </a:t>
            </a:r>
            <a:r>
              <a:rPr lang="fr-CA" sz="1600" dirty="0" err="1">
                <a:solidFill>
                  <a:schemeClr val="bg1"/>
                </a:solidFill>
                <a:latin typeface="Roboto"/>
              </a:rPr>
              <a:t>Marquina</a:t>
            </a:r>
            <a:r>
              <a:rPr lang="fr-CA" sz="1600" dirty="0">
                <a:solidFill>
                  <a:schemeClr val="bg1"/>
                </a:solidFill>
                <a:latin typeface="Roboto"/>
              </a:rPr>
              <a:t> Reyes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7178" name="Picture 10" descr="l'amandier, premier arbre à fleurir à la fin de l'hiver|EcoTree">
            <a:extLst>
              <a:ext uri="{FF2B5EF4-FFF2-40B4-BE49-F238E27FC236}">
                <a16:creationId xmlns:a16="http://schemas.microsoft.com/office/drawing/2014/main" id="{0DBA0FFF-41D3-4506-A992-5CB88F0D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22" y="4232474"/>
            <a:ext cx="3819884" cy="21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D8B8C0-99B0-40FC-834F-CEAE79B1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6" y="925989"/>
            <a:ext cx="11887088" cy="50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6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cord battu pour le plus petit robot capable de voler seul comme un insecte  - Heidi.news">
            <a:extLst>
              <a:ext uri="{FF2B5EF4-FFF2-40B4-BE49-F238E27FC236}">
                <a16:creationId xmlns:a16="http://schemas.microsoft.com/office/drawing/2014/main" id="{85F9E52B-C40C-44E9-9A90-FE073E20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79" y="4245155"/>
            <a:ext cx="3048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8D060D-B276-42E2-811A-70D5BD7A5B22}"/>
              </a:ext>
            </a:extLst>
          </p:cNvPr>
          <p:cNvSpPr/>
          <p:nvPr/>
        </p:nvSpPr>
        <p:spPr>
          <a:xfrm>
            <a:off x="5482302" y="5994309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333333"/>
                </a:solidFill>
                <a:latin typeface="Roboto Slab"/>
              </a:rPr>
              <a:t> </a:t>
            </a:r>
            <a:r>
              <a:rPr lang="fr-CA" dirty="0" err="1">
                <a:solidFill>
                  <a:srgbClr val="333333"/>
                </a:solidFill>
                <a:latin typeface="Roboto Slab"/>
              </a:rPr>
              <a:t>RoboBee</a:t>
            </a:r>
            <a:endParaRPr lang="fr-CA" dirty="0"/>
          </a:p>
        </p:txBody>
      </p:sp>
      <p:pic>
        <p:nvPicPr>
          <p:cNvPr id="8196" name="Picture 4" descr="MIT-Venom-Peptide_18">
            <a:extLst>
              <a:ext uri="{FF2B5EF4-FFF2-40B4-BE49-F238E27FC236}">
                <a16:creationId xmlns:a16="http://schemas.microsoft.com/office/drawing/2014/main" id="{86D50974-D6EE-4749-89A9-1789B270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503" y="987715"/>
            <a:ext cx="3049092" cy="20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F1DC17-1061-4478-B936-DE71FBF43D11}"/>
              </a:ext>
            </a:extLst>
          </p:cNvPr>
          <p:cNvSpPr txBox="1"/>
          <p:nvPr/>
        </p:nvSpPr>
        <p:spPr>
          <a:xfrm>
            <a:off x="8849770" y="3021460"/>
            <a:ext cx="451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Antibiotique à partir venin de guêpes</a:t>
            </a:r>
          </a:p>
        </p:txBody>
      </p:sp>
      <p:pic>
        <p:nvPicPr>
          <p:cNvPr id="8198" name="Picture 6" descr="Honeycomb wings created by nature's mechanics - Research Outreach">
            <a:extLst>
              <a:ext uri="{FF2B5EF4-FFF2-40B4-BE49-F238E27FC236}">
                <a16:creationId xmlns:a16="http://schemas.microsoft.com/office/drawing/2014/main" id="{E293123D-97CA-4842-9276-C5F6B8C3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58" y="1111883"/>
            <a:ext cx="3868676" cy="224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8C470C-EF88-46E5-9DB6-875CB1FD3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80" y="2592247"/>
            <a:ext cx="4581539" cy="2420676"/>
          </a:xfrm>
        </p:spPr>
        <p:txBody>
          <a:bodyPr/>
          <a:lstStyle/>
          <a:p>
            <a:r>
              <a:rPr lang="fr-CA" sz="2400" dirty="0"/>
              <a:t>Recherche :</a:t>
            </a:r>
          </a:p>
          <a:p>
            <a:pPr lvl="1"/>
            <a:r>
              <a:rPr lang="fr-CA" sz="2000" dirty="0"/>
              <a:t>Recherche génétique et fondamentale</a:t>
            </a:r>
          </a:p>
          <a:p>
            <a:pPr lvl="1"/>
            <a:r>
              <a:rPr lang="fr-CA" sz="2000" dirty="0"/>
              <a:t>Diversité chimique ; venins ; utilisation industrielle</a:t>
            </a:r>
          </a:p>
          <a:p>
            <a:pPr lvl="1"/>
            <a:r>
              <a:rPr lang="fr-CA" sz="2000" dirty="0"/>
              <a:t>Robotique et biomimétisme</a:t>
            </a:r>
          </a:p>
          <a:p>
            <a:pPr lvl="1"/>
            <a:r>
              <a:rPr lang="fr-CA" sz="2000" dirty="0"/>
              <a:t>Sciences forensiques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6DE9D0-627F-4A72-83E7-C2C647123026}"/>
              </a:ext>
            </a:extLst>
          </p:cNvPr>
          <p:cNvSpPr txBox="1"/>
          <p:nvPr/>
        </p:nvSpPr>
        <p:spPr>
          <a:xfrm>
            <a:off x="6235040" y="3149760"/>
            <a:ext cx="291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i="1" dirty="0"/>
              <a:t>Drosophila melanogaster</a:t>
            </a:r>
          </a:p>
        </p:txBody>
      </p:sp>
      <p:pic>
        <p:nvPicPr>
          <p:cNvPr id="8200" name="Picture 8" descr="Entomologie forensique - Tu mourras moins bête - ARTE - YouTube">
            <a:extLst>
              <a:ext uri="{FF2B5EF4-FFF2-40B4-BE49-F238E27FC236}">
                <a16:creationId xmlns:a16="http://schemas.microsoft.com/office/drawing/2014/main" id="{ECDC6A13-ED7D-4F20-B54F-261ED9BF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45" y="4432320"/>
            <a:ext cx="3418450" cy="192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008A2AD-9EA9-4584-838C-2E1A6D918E78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/>
              <a:t>Importance insectes pour humain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6402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3F8C1E-16BE-4422-8B4F-2B7CCE44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393" y="1515434"/>
            <a:ext cx="3367325" cy="1692715"/>
          </a:xfrm>
        </p:spPr>
        <p:txBody>
          <a:bodyPr/>
          <a:lstStyle/>
          <a:p>
            <a:r>
              <a:rPr lang="fr-CA" dirty="0"/>
              <a:t>Culturel</a:t>
            </a:r>
          </a:p>
          <a:p>
            <a:r>
              <a:rPr lang="fr-CA" dirty="0"/>
              <a:t>Éducation</a:t>
            </a:r>
          </a:p>
          <a:p>
            <a:r>
              <a:rPr lang="fr-CA" dirty="0"/>
              <a:t>Tourisme nature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158D72-6380-4B2E-B257-1BE1C2E3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2" y="3862375"/>
            <a:ext cx="6934089" cy="2479431"/>
          </a:xfrm>
          <a:prstGeom prst="rect">
            <a:avLst/>
          </a:prstGeom>
        </p:spPr>
      </p:pic>
      <p:pic>
        <p:nvPicPr>
          <p:cNvPr id="16386" name="Picture 2" descr="Scarabée sacré | Scarabée egyptien, Art égyptien, Scarabée">
            <a:extLst>
              <a:ext uri="{FF2B5EF4-FFF2-40B4-BE49-F238E27FC236}">
                <a16:creationId xmlns:a16="http://schemas.microsoft.com/office/drawing/2014/main" id="{9098F01E-A40C-4102-A2CC-F523440E2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62" y="1198306"/>
            <a:ext cx="2216091" cy="238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piculture - Apiservices">
            <a:extLst>
              <a:ext uri="{FF2B5EF4-FFF2-40B4-BE49-F238E27FC236}">
                <a16:creationId xmlns:a16="http://schemas.microsoft.com/office/drawing/2014/main" id="{F3BC17B5-ED38-48DB-94AC-F9F1AB6A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18" y="1198306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2BD8F37-D5E5-4806-8F91-A5213E4825E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/>
              <a:t>Importance insectes pour humain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22843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B0A5C5FE-5E98-4ED3-B2B6-9AC4D5BA1825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/>
              <a:t>Importance insectes pour humain</a:t>
            </a:r>
            <a:endParaRPr lang="fr-CA" sz="4000" dirty="0"/>
          </a:p>
        </p:txBody>
      </p:sp>
      <p:pic>
        <p:nvPicPr>
          <p:cNvPr id="19458" name="Picture 2" descr="Comment éviter la piqûre du moustique tigre | Le Huffington Post LIFE">
            <a:extLst>
              <a:ext uri="{FF2B5EF4-FFF2-40B4-BE49-F238E27FC236}">
                <a16:creationId xmlns:a16="http://schemas.microsoft.com/office/drawing/2014/main" id="{520ADE6A-0603-4846-82EA-22F1903D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77" y="1464754"/>
            <a:ext cx="6586582" cy="37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D086EB5-194E-48F0-8A45-AA467886183D}"/>
              </a:ext>
            </a:extLst>
          </p:cNvPr>
          <p:cNvSpPr txBox="1"/>
          <p:nvPr/>
        </p:nvSpPr>
        <p:spPr>
          <a:xfrm>
            <a:off x="7339835" y="5289785"/>
            <a:ext cx="2154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Chikungunya </a:t>
            </a:r>
          </a:p>
          <a:p>
            <a:pPr algn="ctr"/>
            <a:r>
              <a:rPr lang="fr-CA" dirty="0"/>
              <a:t>Dengue</a:t>
            </a:r>
          </a:p>
          <a:p>
            <a:pPr algn="ctr"/>
            <a:r>
              <a:rPr lang="fr-CA" dirty="0"/>
              <a:t>Zika</a:t>
            </a:r>
          </a:p>
          <a:p>
            <a:pPr algn="ctr"/>
            <a:r>
              <a:rPr lang="fr-CA" dirty="0"/>
              <a:t>Fièvre jaune</a:t>
            </a:r>
          </a:p>
        </p:txBody>
      </p:sp>
      <p:pic>
        <p:nvPicPr>
          <p:cNvPr id="19460" name="Picture 4" descr="Description de cette image, également commentée ci-après">
            <a:extLst>
              <a:ext uri="{FF2B5EF4-FFF2-40B4-BE49-F238E27FC236}">
                <a16:creationId xmlns:a16="http://schemas.microsoft.com/office/drawing/2014/main" id="{0DD24841-81BC-46E2-BC1F-FA460605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6355"/>
            <a:ext cx="36861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44FD15-D276-4092-812F-E94CD1BB44D0}"/>
              </a:ext>
            </a:extLst>
          </p:cNvPr>
          <p:cNvSpPr/>
          <p:nvPr/>
        </p:nvSpPr>
        <p:spPr>
          <a:xfrm>
            <a:off x="838200" y="52897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Centers for </a:t>
            </a:r>
            <a:r>
              <a:rPr lang="fr-CA" dirty="0" err="1">
                <a:solidFill>
                  <a:schemeClr val="bg1"/>
                </a:solidFill>
              </a:rPr>
              <a:t>Disease</a:t>
            </a:r>
            <a:r>
              <a:rPr lang="fr-CA" dirty="0">
                <a:solidFill>
                  <a:schemeClr val="bg1"/>
                </a:solidFill>
              </a:rPr>
              <a:t> Control and </a:t>
            </a:r>
          </a:p>
          <a:p>
            <a:r>
              <a:rPr lang="fr-CA" dirty="0">
                <a:solidFill>
                  <a:schemeClr val="bg1"/>
                </a:solidFill>
              </a:rPr>
              <a:t>Prevention (CDC) / Janice Carr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FBE0D7-1A42-4CDB-B4E6-38CA00396A03}"/>
              </a:ext>
            </a:extLst>
          </p:cNvPr>
          <p:cNvSpPr txBox="1"/>
          <p:nvPr/>
        </p:nvSpPr>
        <p:spPr>
          <a:xfrm>
            <a:off x="2230530" y="6056629"/>
            <a:ext cx="215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Peste</a:t>
            </a:r>
          </a:p>
        </p:txBody>
      </p:sp>
    </p:spTree>
    <p:extLst>
      <p:ext uri="{BB962C8B-B14F-4D97-AF65-F5344CB8AC3E}">
        <p14:creationId xmlns:p14="http://schemas.microsoft.com/office/powerpoint/2010/main" val="1796165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EB1E8-DE66-4E06-BF82-24208391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Conséquences pour écosystèmes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8B5A57-10B9-4030-BD3A-BC1ADA91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26" y="1558137"/>
            <a:ext cx="6884960" cy="2397803"/>
          </a:xfrm>
        </p:spPr>
        <p:txBody>
          <a:bodyPr>
            <a:normAutofit/>
          </a:bodyPr>
          <a:lstStyle/>
          <a:p>
            <a:r>
              <a:rPr lang="fr-CA" dirty="0"/>
              <a:t>Fonction écosystémique : </a:t>
            </a:r>
          </a:p>
          <a:p>
            <a:pPr lvl="1"/>
            <a:r>
              <a:rPr lang="fr-CA" dirty="0"/>
              <a:t>Pollinisation de 80%  des plantes sauvages </a:t>
            </a:r>
          </a:p>
          <a:p>
            <a:pPr lvl="1"/>
            <a:r>
              <a:rPr lang="fr-CA" dirty="0"/>
              <a:t>Matières mortes</a:t>
            </a:r>
          </a:p>
          <a:p>
            <a:pPr lvl="1"/>
            <a:r>
              <a:rPr lang="fr-CA" dirty="0"/>
              <a:t>Contrôle ravageurs</a:t>
            </a:r>
          </a:p>
          <a:p>
            <a:pPr lvl="1"/>
            <a:r>
              <a:rPr lang="fr-CA" dirty="0"/>
              <a:t>Source de nourriture pour autres animaux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915CD08-3E2F-435F-ACF5-BA83F841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12" y="197640"/>
            <a:ext cx="2828188" cy="43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es insectes décomposeurs : des pros du recyclage! | Blogue | Espace pour  la vie">
            <a:extLst>
              <a:ext uri="{FF2B5EF4-FFF2-40B4-BE49-F238E27FC236}">
                <a16:creationId xmlns:a16="http://schemas.microsoft.com/office/drawing/2014/main" id="{1F05F231-1C66-49D1-B3ED-67B76760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81" y="4993528"/>
            <a:ext cx="2353410" cy="15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a pollinisation des fleurs par les abeilles">
            <a:extLst>
              <a:ext uri="{FF2B5EF4-FFF2-40B4-BE49-F238E27FC236}">
                <a16:creationId xmlns:a16="http://schemas.microsoft.com/office/drawing/2014/main" id="{3E18BFE1-F56D-43E9-9B77-57DCBADD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4" y="5049809"/>
            <a:ext cx="2353410" cy="156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17D02F-5242-4513-A345-FFF5C40161DA}"/>
              </a:ext>
            </a:extLst>
          </p:cNvPr>
          <p:cNvSpPr/>
          <p:nvPr/>
        </p:nvSpPr>
        <p:spPr>
          <a:xfrm>
            <a:off x="4350225" y="6360078"/>
            <a:ext cx="3425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  <a:latin typeface="Arial" panose="020B0604020202020204" pitchFamily="34" charset="0"/>
              </a:rPr>
              <a:t>Insectarium de Montréal (René Limoges)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28AD242-37B4-4631-B1EB-CC8B515E0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98" y="4792969"/>
            <a:ext cx="2663302" cy="17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66EC3D-B74F-40B4-AAE7-0E74B03A9962}"/>
              </a:ext>
            </a:extLst>
          </p:cNvPr>
          <p:cNvSpPr/>
          <p:nvPr/>
        </p:nvSpPr>
        <p:spPr>
          <a:xfrm>
            <a:off x="8909776" y="6214055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err="1">
                <a:solidFill>
                  <a:schemeClr val="bg1"/>
                </a:solidFill>
                <a:latin typeface="Roboto Condensed"/>
              </a:rPr>
              <a:t>Bachkova</a:t>
            </a:r>
            <a:r>
              <a:rPr lang="fr-CA" sz="1400" dirty="0">
                <a:solidFill>
                  <a:schemeClr val="bg1"/>
                </a:solidFill>
                <a:latin typeface="Roboto Condensed"/>
              </a:rPr>
              <a:t> Natalia</a:t>
            </a:r>
            <a:endParaRPr lang="fr-CA" sz="1400" dirty="0">
              <a:solidFill>
                <a:schemeClr val="bg1"/>
              </a:solidFill>
            </a:endParaRPr>
          </a:p>
        </p:txBody>
      </p:sp>
      <p:pic>
        <p:nvPicPr>
          <p:cNvPr id="10" name="Picture 2" descr="Insectes ravageurs et autres nuisances au potager">
            <a:extLst>
              <a:ext uri="{FF2B5EF4-FFF2-40B4-BE49-F238E27FC236}">
                <a16:creationId xmlns:a16="http://schemas.microsoft.com/office/drawing/2014/main" id="{4B0AAB03-ACE0-41F2-BB02-EFA78AF5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85" y="4946857"/>
            <a:ext cx="2799027" cy="15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42A-D29A-4B04-A37B-A91F6B51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2376805"/>
            <a:ext cx="10515600" cy="1325563"/>
          </a:xfrm>
        </p:spPr>
        <p:txBody>
          <a:bodyPr/>
          <a:lstStyle/>
          <a:p>
            <a:r>
              <a:rPr lang="fr-CA" dirty="0"/>
              <a:t>4 – QUE FAIRE ?</a:t>
            </a:r>
          </a:p>
        </p:txBody>
      </p:sp>
    </p:spTree>
    <p:extLst>
      <p:ext uri="{BB962C8B-B14F-4D97-AF65-F5344CB8AC3E}">
        <p14:creationId xmlns:p14="http://schemas.microsoft.com/office/powerpoint/2010/main" val="1102252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CBF22-01B3-4EA8-9C83-C693658D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8C7361-A9A8-4E1C-AD83-9B73EAC3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4909"/>
            <a:ext cx="7329956" cy="66134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75DA51-9C05-42E8-B346-F894573E0FAD}"/>
              </a:ext>
            </a:extLst>
          </p:cNvPr>
          <p:cNvSpPr/>
          <p:nvPr/>
        </p:nvSpPr>
        <p:spPr>
          <a:xfrm>
            <a:off x="2540108" y="0"/>
            <a:ext cx="1725478" cy="14568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BD22F3-B7A8-413F-B2EF-02ED0B18A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258" y="4997977"/>
            <a:ext cx="5257800" cy="906878"/>
          </a:xfrm>
        </p:spPr>
        <p:txBody>
          <a:bodyPr>
            <a:normAutofit/>
          </a:bodyPr>
          <a:lstStyle/>
          <a:p>
            <a:r>
              <a:rPr lang="fr-CA" sz="2400" dirty="0"/>
              <a:t>Populariser insectes auprès du public et des preneurs de décisions</a:t>
            </a:r>
          </a:p>
        </p:txBody>
      </p:sp>
      <p:pic>
        <p:nvPicPr>
          <p:cNvPr id="6" name="Picture 2" descr="Game Over, Man: This Australian Wasp Lays Chest-Bursting 'Alien' Eggs  Inside Caterpillars | Live Science">
            <a:extLst>
              <a:ext uri="{FF2B5EF4-FFF2-40B4-BE49-F238E27FC236}">
                <a16:creationId xmlns:a16="http://schemas.microsoft.com/office/drawing/2014/main" id="{49AA1823-CB01-4E22-A3C9-14AAA374C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4" b="-440"/>
          <a:stretch/>
        </p:blipFill>
        <p:spPr bwMode="auto">
          <a:xfrm>
            <a:off x="6588491" y="399489"/>
            <a:ext cx="4481927" cy="42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35151-F325-48D2-9812-9BC87F12B7C6}"/>
              </a:ext>
            </a:extLst>
          </p:cNvPr>
          <p:cNvSpPr/>
          <p:nvPr/>
        </p:nvSpPr>
        <p:spPr>
          <a:xfrm>
            <a:off x="728420" y="3337696"/>
            <a:ext cx="1614408" cy="13695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42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98FC2-2299-491D-8011-675369DA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05EDE5-E81A-4F64-8D67-176A2BE9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Déclin des insectes réel, mais on n’en connait pas encore l’ampleur :</a:t>
            </a:r>
          </a:p>
          <a:p>
            <a:pPr lvl="1"/>
            <a:r>
              <a:rPr lang="fr-CA" dirty="0"/>
              <a:t>Causes probables = destruction des habitats, polluants, espèces invasives, changements climatiques</a:t>
            </a:r>
          </a:p>
          <a:p>
            <a:pPr lvl="1"/>
            <a:r>
              <a:rPr lang="fr-CA" dirty="0"/>
              <a:t>Conséquences = écosystèmes et humains</a:t>
            </a:r>
          </a:p>
          <a:p>
            <a:pPr lvl="1"/>
            <a:r>
              <a:rPr lang="fr-CA" dirty="0"/>
              <a:t>Solutions = plus de données, agir sur les causes</a:t>
            </a:r>
          </a:p>
          <a:p>
            <a:r>
              <a:rPr lang="fr-CA" dirty="0"/>
              <a:t>Faisons attention à la manière dont nous communiquons la science !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131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0E5D9-CD04-4315-B0D8-4A36F002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698" y="2766216"/>
            <a:ext cx="4741190" cy="1325563"/>
          </a:xfrm>
        </p:spPr>
        <p:txBody>
          <a:bodyPr/>
          <a:lstStyle/>
          <a:p>
            <a:r>
              <a:rPr lang="fr-CA" dirty="0"/>
              <a:t>Merci !</a:t>
            </a:r>
          </a:p>
        </p:txBody>
      </p:sp>
      <p:pic>
        <p:nvPicPr>
          <p:cNvPr id="5" name="Image 4" descr="Une image contenant insecte&#10;&#10;Description générée automatiquement">
            <a:extLst>
              <a:ext uri="{FF2B5EF4-FFF2-40B4-BE49-F238E27FC236}">
                <a16:creationId xmlns:a16="http://schemas.microsoft.com/office/drawing/2014/main" id="{D76D89D6-6C62-4B1B-948C-13A952B1B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1" y="1078840"/>
            <a:ext cx="7056843" cy="47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66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C699E-A6A1-4A31-A793-4C3BAB39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77135" cy="1325563"/>
          </a:xfrm>
        </p:spPr>
        <p:txBody>
          <a:bodyPr>
            <a:normAutofit/>
          </a:bodyPr>
          <a:lstStyle/>
          <a:p>
            <a:r>
              <a:rPr lang="fr-CA" sz="4000" dirty="0"/>
              <a:t>Pour accéder gratuitement aux articles scientifiques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BEFFEC-9BDB-4299-9E3C-3A3ED531F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fr-CA" dirty="0"/>
              <a:t>Chercher l’article sur google scholar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11743B-29E5-4139-91BA-316D9EED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57" y="1865963"/>
            <a:ext cx="9608457" cy="48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7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4FE76C-019B-4671-BB05-B32ACDC1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111"/>
            <a:ext cx="10515600" cy="4351338"/>
          </a:xfrm>
        </p:spPr>
        <p:txBody>
          <a:bodyPr/>
          <a:lstStyle/>
          <a:p>
            <a:r>
              <a:rPr lang="fr-CA" dirty="0"/>
              <a:t>Cliquer sur l’article choisi</a:t>
            </a:r>
          </a:p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DE50F1-17E5-4972-8F4D-86E49567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055914"/>
            <a:ext cx="10410825" cy="5514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68FD65-C3CF-46F9-AC94-F21DD0D252E4}"/>
              </a:ext>
            </a:extLst>
          </p:cNvPr>
          <p:cNvSpPr/>
          <p:nvPr/>
        </p:nvSpPr>
        <p:spPr>
          <a:xfrm>
            <a:off x="3018971" y="3813401"/>
            <a:ext cx="3222172" cy="381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732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195F7E-AED5-41AD-82FC-B5AF3C1A3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73" y="0"/>
            <a:ext cx="9209649" cy="40270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9828AC-F2AB-4248-8AD4-B4595C8DA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3" b="16734"/>
          <a:stretch/>
        </p:blipFill>
        <p:spPr>
          <a:xfrm>
            <a:off x="1671709" y="4195897"/>
            <a:ext cx="8257735" cy="25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49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5EB02A3-C585-45D8-9C38-7A9DF156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33" y="1006378"/>
            <a:ext cx="10185903" cy="522140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E7D560-5AF5-404F-9082-24F330ED4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4351338"/>
          </a:xfrm>
        </p:spPr>
        <p:txBody>
          <a:bodyPr/>
          <a:lstStyle/>
          <a:p>
            <a:r>
              <a:rPr lang="fr-CA" dirty="0"/>
              <a:t>Copier l’url de la page</a:t>
            </a:r>
          </a:p>
          <a:p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EC244-2321-4011-A808-6C271D133D2E}"/>
              </a:ext>
            </a:extLst>
          </p:cNvPr>
          <p:cNvSpPr/>
          <p:nvPr/>
        </p:nvSpPr>
        <p:spPr>
          <a:xfrm>
            <a:off x="1457455" y="1021482"/>
            <a:ext cx="4211822" cy="272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9727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A9623F-63BF-45AB-98DC-AFB5B8BB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788"/>
            <a:ext cx="10515600" cy="4351338"/>
          </a:xfrm>
        </p:spPr>
        <p:txBody>
          <a:bodyPr/>
          <a:lstStyle/>
          <a:p>
            <a:r>
              <a:rPr lang="fr-CA" dirty="0"/>
              <a:t>Coller l’url dans </a:t>
            </a:r>
            <a:r>
              <a:rPr lang="fr-CA" dirty="0" err="1"/>
              <a:t>sci</a:t>
            </a:r>
            <a:r>
              <a:rPr lang="fr-CA" dirty="0"/>
              <a:t> hub (site « pirate » pour contourner les paywalls des articles scientifiques)</a:t>
            </a:r>
          </a:p>
          <a:p>
            <a:r>
              <a:rPr lang="fr-CA" dirty="0"/>
              <a:t>Cliquer sur « open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EF0CF9-7380-4C5D-B36F-B52FA7D3E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0" y="1823947"/>
            <a:ext cx="9188548" cy="47101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196CEF-4198-4537-978F-5B7D415B686C}"/>
              </a:ext>
            </a:extLst>
          </p:cNvPr>
          <p:cNvSpPr/>
          <p:nvPr/>
        </p:nvSpPr>
        <p:spPr>
          <a:xfrm>
            <a:off x="3820826" y="4557932"/>
            <a:ext cx="6983161" cy="815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6648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831605-30A8-4759-B0EB-93367F978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741" y="418856"/>
            <a:ext cx="10515600" cy="4351338"/>
          </a:xfrm>
        </p:spPr>
        <p:txBody>
          <a:bodyPr/>
          <a:lstStyle/>
          <a:p>
            <a:r>
              <a:rPr lang="fr-CA" dirty="0"/>
              <a:t>Télécharger le </a:t>
            </a:r>
            <a:r>
              <a:rPr lang="fr-CA" dirty="0" err="1"/>
              <a:t>pdf</a:t>
            </a:r>
            <a:r>
              <a:rPr lang="fr-CA" dirty="0"/>
              <a:t>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30A22C-D1A2-4D33-89B5-2E2BD13D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8"/>
          <a:stretch/>
        </p:blipFill>
        <p:spPr>
          <a:xfrm>
            <a:off x="584981" y="1195754"/>
            <a:ext cx="11607019" cy="53485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9600-390A-4B8E-8103-FD6C0581A476}"/>
              </a:ext>
            </a:extLst>
          </p:cNvPr>
          <p:cNvSpPr/>
          <p:nvPr/>
        </p:nvSpPr>
        <p:spPr>
          <a:xfrm>
            <a:off x="10874326" y="1195754"/>
            <a:ext cx="366933" cy="3938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37682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A133F-7B27-4B6B-85D4-E8759921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Bibliographie – Articles scientifiques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5C21F4-670D-42BA-A855-E8A60F178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1020865" cy="494444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Augustin, 2014 : https://www.lps.umontreal.ca/GPP/BABAR/docPub/memMarie.pdf</a:t>
            </a:r>
          </a:p>
          <a:p>
            <a:r>
              <a:rPr lang="en-US" dirty="0"/>
              <a:t>Cardoso, P., &amp; Leather, S. R. (2019). Predicting a global insect apocalypse. </a:t>
            </a:r>
            <a:r>
              <a:rPr lang="en-US" i="1" dirty="0"/>
              <a:t>Insect Conservation and Diversity</a:t>
            </a:r>
            <a:r>
              <a:rPr lang="en-US" dirty="0"/>
              <a:t>, </a:t>
            </a:r>
            <a:r>
              <a:rPr lang="en-US" i="1" dirty="0"/>
              <a:t>12</a:t>
            </a:r>
            <a:r>
              <a:rPr lang="en-US" dirty="0"/>
              <a:t>(4), 263-267.</a:t>
            </a:r>
          </a:p>
          <a:p>
            <a:r>
              <a:rPr lang="en-US" dirty="0"/>
              <a:t>Cardoso, P., Barton, P. S., </a:t>
            </a:r>
            <a:r>
              <a:rPr lang="en-US" dirty="0" err="1"/>
              <a:t>Birkhofer</a:t>
            </a:r>
            <a:r>
              <a:rPr lang="en-US" dirty="0"/>
              <a:t>, K., </a:t>
            </a:r>
            <a:r>
              <a:rPr lang="en-US" dirty="0" err="1"/>
              <a:t>Chichorro</a:t>
            </a:r>
            <a:r>
              <a:rPr lang="en-US" dirty="0"/>
              <a:t>, F., Deacon, C., </a:t>
            </a:r>
            <a:r>
              <a:rPr lang="en-US" dirty="0" err="1"/>
              <a:t>Fartmann</a:t>
            </a:r>
            <a:r>
              <a:rPr lang="en-US" dirty="0"/>
              <a:t>, T., ... &amp; Hill, M. J. (2020). Scientists' warning to humanity on insect extinctions. </a:t>
            </a:r>
            <a:r>
              <a:rPr lang="en-US" i="1" dirty="0"/>
              <a:t>Biological Conservation</a:t>
            </a:r>
            <a:r>
              <a:rPr lang="en-US" dirty="0"/>
              <a:t>, </a:t>
            </a:r>
            <a:r>
              <a:rPr lang="en-US" i="1" dirty="0"/>
              <a:t>242</a:t>
            </a:r>
            <a:r>
              <a:rPr lang="en-US" dirty="0"/>
              <a:t>, 108426.</a:t>
            </a:r>
          </a:p>
          <a:p>
            <a:r>
              <a:rPr lang="en-US" dirty="0" err="1"/>
              <a:t>Chevin</a:t>
            </a:r>
            <a:r>
              <a:rPr lang="en-US" dirty="0"/>
              <a:t>, L. M., </a:t>
            </a:r>
            <a:r>
              <a:rPr lang="en-US" dirty="0" err="1"/>
              <a:t>Lande</a:t>
            </a:r>
            <a:r>
              <a:rPr lang="en-US" dirty="0"/>
              <a:t>, R., &amp; Mace, G. M. (2010). Adaptation, plasticity, and extinction in a changing environment: towards a predictive theory. </a:t>
            </a:r>
            <a:r>
              <a:rPr lang="en-US" i="1" dirty="0" err="1"/>
              <a:t>PLoS</a:t>
            </a:r>
            <a:r>
              <a:rPr lang="en-US" i="1" dirty="0"/>
              <a:t> Biol</a:t>
            </a:r>
            <a:r>
              <a:rPr lang="en-US" dirty="0"/>
              <a:t>, </a:t>
            </a:r>
            <a:r>
              <a:rPr lang="en-US" i="1" dirty="0"/>
              <a:t>8</a:t>
            </a:r>
            <a:r>
              <a:rPr lang="en-US" dirty="0"/>
              <a:t>(4), e1000357.</a:t>
            </a:r>
          </a:p>
          <a:p>
            <a:r>
              <a:rPr lang="en-US" dirty="0" err="1"/>
              <a:t>Didham</a:t>
            </a:r>
            <a:r>
              <a:rPr lang="en-US" dirty="0"/>
              <a:t>, R. K., Basset, Y., Collins, C. M., Leather, S. R., Littlewood, N. A., </a:t>
            </a:r>
            <a:r>
              <a:rPr lang="en-US" dirty="0" err="1"/>
              <a:t>Menz</a:t>
            </a:r>
            <a:r>
              <a:rPr lang="en-US" dirty="0"/>
              <a:t>, M. H., ... &amp; Stewart, A. J. (2020). Interpreting insect declines: seven challenges and a way forward. </a:t>
            </a:r>
            <a:r>
              <a:rPr lang="en-US" i="1" dirty="0"/>
              <a:t>Insect Conservation and Diversity</a:t>
            </a:r>
            <a:r>
              <a:rPr lang="en-US" dirty="0"/>
              <a:t>, </a:t>
            </a:r>
            <a:r>
              <a:rPr lang="en-US" i="1" dirty="0"/>
              <a:t>13</a:t>
            </a:r>
            <a:r>
              <a:rPr lang="en-US" dirty="0"/>
              <a:t>(2), 103-114.</a:t>
            </a:r>
          </a:p>
          <a:p>
            <a:r>
              <a:rPr lang="fr-CA" dirty="0" err="1"/>
              <a:t>Foust</a:t>
            </a:r>
            <a:r>
              <a:rPr lang="fr-CA" dirty="0"/>
              <a:t>, C. R., &amp; </a:t>
            </a:r>
            <a:r>
              <a:rPr lang="fr-CA" dirty="0" err="1"/>
              <a:t>O'Shannon</a:t>
            </a:r>
            <a:r>
              <a:rPr lang="fr-CA" dirty="0"/>
              <a:t> Murphy, W. (2009). </a:t>
            </a:r>
            <a:r>
              <a:rPr lang="fr-CA" dirty="0" err="1"/>
              <a:t>Revealing</a:t>
            </a:r>
            <a:r>
              <a:rPr lang="fr-CA" dirty="0"/>
              <a:t> and </a:t>
            </a:r>
            <a:r>
              <a:rPr lang="fr-CA" dirty="0" err="1"/>
              <a:t>reframing</a:t>
            </a:r>
            <a:r>
              <a:rPr lang="fr-CA" dirty="0"/>
              <a:t> </a:t>
            </a:r>
            <a:r>
              <a:rPr lang="fr-CA" dirty="0" err="1"/>
              <a:t>apocalyptic</a:t>
            </a:r>
            <a:r>
              <a:rPr lang="fr-CA" dirty="0"/>
              <a:t> </a:t>
            </a:r>
            <a:r>
              <a:rPr lang="fr-CA" dirty="0" err="1"/>
              <a:t>tragedy</a:t>
            </a:r>
            <a:r>
              <a:rPr lang="fr-CA" dirty="0"/>
              <a:t> in global </a:t>
            </a:r>
            <a:r>
              <a:rPr lang="fr-CA" dirty="0" err="1"/>
              <a:t>warming</a:t>
            </a:r>
            <a:r>
              <a:rPr lang="fr-CA" dirty="0"/>
              <a:t> </a:t>
            </a:r>
            <a:r>
              <a:rPr lang="fr-CA" dirty="0" err="1"/>
              <a:t>discourse</a:t>
            </a:r>
            <a:r>
              <a:rPr lang="fr-CA" dirty="0"/>
              <a:t>. </a:t>
            </a:r>
            <a:r>
              <a:rPr lang="fr-CA" i="1" dirty="0" err="1"/>
              <a:t>Environmental</a:t>
            </a:r>
            <a:r>
              <a:rPr lang="fr-CA" i="1" dirty="0"/>
              <a:t> Communication</a:t>
            </a:r>
            <a:r>
              <a:rPr lang="fr-CA" dirty="0"/>
              <a:t>, </a:t>
            </a:r>
            <a:r>
              <a:rPr lang="fr-CA" i="1" dirty="0"/>
              <a:t>3</a:t>
            </a:r>
            <a:r>
              <a:rPr lang="fr-CA" dirty="0"/>
              <a:t>(2), 151-167.</a:t>
            </a:r>
          </a:p>
          <a:p>
            <a:r>
              <a:rPr lang="fr-CA" dirty="0" err="1"/>
              <a:t>Hallmann</a:t>
            </a:r>
            <a:r>
              <a:rPr lang="fr-CA" dirty="0"/>
              <a:t>, C. A., </a:t>
            </a:r>
            <a:r>
              <a:rPr lang="fr-CA" dirty="0" err="1"/>
              <a:t>Sorg</a:t>
            </a:r>
            <a:r>
              <a:rPr lang="fr-CA" dirty="0"/>
              <a:t>, M., </a:t>
            </a:r>
            <a:r>
              <a:rPr lang="fr-CA" dirty="0" err="1"/>
              <a:t>Jongejans</a:t>
            </a:r>
            <a:r>
              <a:rPr lang="fr-CA" dirty="0"/>
              <a:t>, E., </a:t>
            </a:r>
            <a:r>
              <a:rPr lang="fr-CA" dirty="0" err="1"/>
              <a:t>Siepel</a:t>
            </a:r>
            <a:r>
              <a:rPr lang="fr-CA" dirty="0"/>
              <a:t>, H., </a:t>
            </a:r>
            <a:r>
              <a:rPr lang="fr-CA" dirty="0" err="1"/>
              <a:t>Hofland</a:t>
            </a:r>
            <a:r>
              <a:rPr lang="fr-CA" dirty="0"/>
              <a:t>, N., </a:t>
            </a:r>
            <a:r>
              <a:rPr lang="fr-CA" dirty="0" err="1"/>
              <a:t>Schwan</a:t>
            </a:r>
            <a:r>
              <a:rPr lang="fr-CA" dirty="0"/>
              <a:t>, H., ... &amp; </a:t>
            </a:r>
            <a:r>
              <a:rPr lang="fr-CA" dirty="0" err="1"/>
              <a:t>Goulson</a:t>
            </a:r>
            <a:r>
              <a:rPr lang="fr-CA" dirty="0"/>
              <a:t>, D. (2017). More </a:t>
            </a:r>
            <a:r>
              <a:rPr lang="fr-CA" dirty="0" err="1"/>
              <a:t>than</a:t>
            </a:r>
            <a:r>
              <a:rPr lang="fr-CA" dirty="0"/>
              <a:t> 75 percent </a:t>
            </a:r>
            <a:r>
              <a:rPr lang="fr-CA" dirty="0" err="1"/>
              <a:t>decline</a:t>
            </a:r>
            <a:r>
              <a:rPr lang="fr-CA" dirty="0"/>
              <a:t> over 27 </a:t>
            </a:r>
            <a:r>
              <a:rPr lang="fr-CA" dirty="0" err="1"/>
              <a:t>years</a:t>
            </a:r>
            <a:r>
              <a:rPr lang="fr-CA" dirty="0"/>
              <a:t> in total </a:t>
            </a:r>
            <a:r>
              <a:rPr lang="fr-CA" dirty="0" err="1"/>
              <a:t>flying</a:t>
            </a:r>
            <a:r>
              <a:rPr lang="fr-CA" dirty="0"/>
              <a:t> </a:t>
            </a:r>
            <a:r>
              <a:rPr lang="fr-CA" dirty="0" err="1"/>
              <a:t>insect</a:t>
            </a:r>
            <a:r>
              <a:rPr lang="fr-CA" dirty="0"/>
              <a:t> </a:t>
            </a:r>
            <a:r>
              <a:rPr lang="fr-CA" dirty="0" err="1"/>
              <a:t>biomass</a:t>
            </a:r>
            <a:r>
              <a:rPr lang="fr-CA" dirty="0"/>
              <a:t> in </a:t>
            </a:r>
            <a:r>
              <a:rPr lang="fr-CA" dirty="0" err="1"/>
              <a:t>protected</a:t>
            </a:r>
            <a:r>
              <a:rPr lang="fr-CA" dirty="0"/>
              <a:t> areas. </a:t>
            </a:r>
            <a:r>
              <a:rPr lang="fr-CA" i="1" dirty="0" err="1"/>
              <a:t>PloS</a:t>
            </a:r>
            <a:r>
              <a:rPr lang="fr-CA" i="1" dirty="0"/>
              <a:t> one</a:t>
            </a:r>
            <a:r>
              <a:rPr lang="fr-CA" dirty="0"/>
              <a:t>, </a:t>
            </a:r>
            <a:r>
              <a:rPr lang="fr-CA" i="1" dirty="0"/>
              <a:t>12</a:t>
            </a:r>
            <a:r>
              <a:rPr lang="fr-CA" dirty="0"/>
              <a:t>(10), e0185809.</a:t>
            </a:r>
          </a:p>
          <a:p>
            <a:r>
              <a:rPr lang="en-US" dirty="0"/>
              <a:t>Hodge, S. (2020). When I’m sixty-four: long-term monitoring and the (missing?) New Zealand insect apocalypse. </a:t>
            </a:r>
            <a:r>
              <a:rPr lang="en-US" i="1" dirty="0"/>
              <a:t>The </a:t>
            </a:r>
            <a:r>
              <a:rPr lang="en-US" i="1" dirty="0" err="1"/>
              <a:t>Wētā</a:t>
            </a:r>
            <a:r>
              <a:rPr lang="en-US" dirty="0"/>
              <a:t>, </a:t>
            </a:r>
            <a:r>
              <a:rPr lang="en-US" i="1" dirty="0"/>
              <a:t>54</a:t>
            </a:r>
            <a:r>
              <a:rPr lang="en-US" dirty="0"/>
              <a:t>, 01-11.</a:t>
            </a:r>
          </a:p>
          <a:p>
            <a:r>
              <a:rPr lang="fr-CA" dirty="0"/>
              <a:t>Karlsson, D., </a:t>
            </a:r>
            <a:r>
              <a:rPr lang="fr-CA" dirty="0" err="1"/>
              <a:t>Hartop</a:t>
            </a:r>
            <a:r>
              <a:rPr lang="fr-CA" dirty="0"/>
              <a:t>, E., </a:t>
            </a:r>
            <a:r>
              <a:rPr lang="fr-CA" dirty="0" err="1"/>
              <a:t>Forshage</a:t>
            </a:r>
            <a:r>
              <a:rPr lang="fr-CA" dirty="0"/>
              <a:t>, M., </a:t>
            </a:r>
            <a:r>
              <a:rPr lang="fr-CA" dirty="0" err="1"/>
              <a:t>Jaschhof</a:t>
            </a:r>
            <a:r>
              <a:rPr lang="fr-CA" dirty="0"/>
              <a:t>, M., &amp; </a:t>
            </a:r>
            <a:r>
              <a:rPr lang="fr-CA" dirty="0" err="1"/>
              <a:t>Ronquist</a:t>
            </a:r>
            <a:r>
              <a:rPr lang="fr-CA" dirty="0"/>
              <a:t>, F. (2020). The </a:t>
            </a:r>
            <a:r>
              <a:rPr lang="fr-CA" dirty="0" err="1"/>
              <a:t>Swedish</a:t>
            </a:r>
            <a:r>
              <a:rPr lang="fr-CA" dirty="0"/>
              <a:t> Malaise trap </a:t>
            </a:r>
            <a:r>
              <a:rPr lang="fr-CA" dirty="0" err="1"/>
              <a:t>project</a:t>
            </a:r>
            <a:r>
              <a:rPr lang="fr-CA" dirty="0"/>
              <a:t>: a 15 </a:t>
            </a:r>
            <a:r>
              <a:rPr lang="fr-CA" dirty="0" err="1"/>
              <a:t>year</a:t>
            </a:r>
            <a:r>
              <a:rPr lang="fr-CA" dirty="0"/>
              <a:t> </a:t>
            </a:r>
            <a:r>
              <a:rPr lang="fr-CA" dirty="0" err="1"/>
              <a:t>retrospective</a:t>
            </a:r>
            <a:r>
              <a:rPr lang="fr-CA" dirty="0"/>
              <a:t> on a </a:t>
            </a:r>
            <a:r>
              <a:rPr lang="fr-CA" dirty="0" err="1"/>
              <a:t>countrywide</a:t>
            </a:r>
            <a:r>
              <a:rPr lang="fr-CA" dirty="0"/>
              <a:t> </a:t>
            </a:r>
            <a:r>
              <a:rPr lang="fr-CA" dirty="0" err="1"/>
              <a:t>insect</a:t>
            </a:r>
            <a:r>
              <a:rPr lang="fr-CA" dirty="0"/>
              <a:t> </a:t>
            </a:r>
            <a:r>
              <a:rPr lang="fr-CA" dirty="0" err="1"/>
              <a:t>inventory</a:t>
            </a:r>
            <a:r>
              <a:rPr lang="fr-CA" dirty="0"/>
              <a:t>. </a:t>
            </a:r>
            <a:r>
              <a:rPr lang="fr-CA" i="1" dirty="0" err="1"/>
              <a:t>Biodiversity</a:t>
            </a:r>
            <a:r>
              <a:rPr lang="fr-CA" i="1" dirty="0"/>
              <a:t> Data Journal</a:t>
            </a:r>
            <a:r>
              <a:rPr lang="fr-CA" dirty="0"/>
              <a:t>, </a:t>
            </a:r>
            <a:r>
              <a:rPr lang="fr-CA" i="1" dirty="0"/>
              <a:t>8</a:t>
            </a:r>
            <a:r>
              <a:rPr lang="fr-CA" dirty="0"/>
              <a:t>.</a:t>
            </a:r>
          </a:p>
          <a:p>
            <a:r>
              <a:rPr lang="en-US" dirty="0"/>
              <a:t>Lister, B. C., &amp; Garcia, A. (2018). Climate-driven declines in arthropod abundance restructure a rainforest food web. </a:t>
            </a:r>
            <a:r>
              <a:rPr lang="en-US" i="1" dirty="0"/>
              <a:t>Proceedings of the National Academy of Sciences</a:t>
            </a:r>
            <a:r>
              <a:rPr lang="en-US" dirty="0"/>
              <a:t>, </a:t>
            </a:r>
            <a:r>
              <a:rPr lang="en-US" i="1" dirty="0"/>
              <a:t>115</a:t>
            </a:r>
            <a:r>
              <a:rPr lang="en-US" dirty="0"/>
              <a:t>(44), E10397-E10406.</a:t>
            </a:r>
            <a:endParaRPr lang="fr-CA" dirty="0"/>
          </a:p>
          <a:p>
            <a:r>
              <a:rPr lang="fr-CA" dirty="0" err="1"/>
              <a:t>Mizell</a:t>
            </a:r>
            <a:r>
              <a:rPr lang="fr-CA" dirty="0"/>
              <a:t> III, R. F. (2007). Impact of Harmonia </a:t>
            </a:r>
            <a:r>
              <a:rPr lang="fr-CA" dirty="0" err="1"/>
              <a:t>azyridis</a:t>
            </a:r>
            <a:r>
              <a:rPr lang="fr-CA" dirty="0"/>
              <a:t> (</a:t>
            </a:r>
            <a:r>
              <a:rPr lang="fr-CA" dirty="0" err="1"/>
              <a:t>Coleoptera</a:t>
            </a:r>
            <a:r>
              <a:rPr lang="fr-CA" dirty="0"/>
              <a:t>: </a:t>
            </a:r>
            <a:r>
              <a:rPr lang="fr-CA" dirty="0" err="1"/>
              <a:t>Coccinellidea</a:t>
            </a:r>
            <a:r>
              <a:rPr lang="fr-CA" dirty="0"/>
              <a:t>) on Native </a:t>
            </a:r>
            <a:r>
              <a:rPr lang="fr-CA" dirty="0" err="1"/>
              <a:t>Arthropod</a:t>
            </a:r>
            <a:r>
              <a:rPr lang="fr-CA" dirty="0"/>
              <a:t> </a:t>
            </a:r>
            <a:r>
              <a:rPr lang="fr-CA" dirty="0" err="1"/>
              <a:t>Predators</a:t>
            </a:r>
            <a:r>
              <a:rPr lang="fr-CA" dirty="0"/>
              <a:t> on Pecan and </a:t>
            </a:r>
            <a:r>
              <a:rPr lang="fr-CA" dirty="0" err="1"/>
              <a:t>Crape</a:t>
            </a:r>
            <a:r>
              <a:rPr lang="fr-CA" dirty="0"/>
              <a:t> </a:t>
            </a:r>
            <a:r>
              <a:rPr lang="fr-CA" dirty="0" err="1"/>
              <a:t>Myrtle</a:t>
            </a:r>
            <a:r>
              <a:rPr lang="fr-CA" dirty="0"/>
              <a:t>. </a:t>
            </a:r>
            <a:r>
              <a:rPr lang="fr-CA" i="1" dirty="0"/>
              <a:t>Florida </a:t>
            </a:r>
            <a:r>
              <a:rPr lang="fr-CA" i="1" dirty="0" err="1"/>
              <a:t>Entomologist</a:t>
            </a:r>
            <a:r>
              <a:rPr lang="fr-CA" dirty="0"/>
              <a:t>, 524-536.</a:t>
            </a:r>
          </a:p>
          <a:p>
            <a:r>
              <a:rPr lang="en-US" dirty="0"/>
              <a:t>Montgomery, G. A., Dunn, R. R., Fox, R., </a:t>
            </a:r>
            <a:r>
              <a:rPr lang="en-US" dirty="0" err="1"/>
              <a:t>Jongejans</a:t>
            </a:r>
            <a:r>
              <a:rPr lang="en-US" dirty="0"/>
              <a:t>, E., Leather, S. R., Saunders, M. E., ... &amp; Wagner, D. L. (2020). Is the insect apocalypse upon us? How to find out. </a:t>
            </a:r>
            <a:r>
              <a:rPr lang="en-US" i="1" dirty="0"/>
              <a:t>Biological Conservation</a:t>
            </a:r>
            <a:r>
              <a:rPr lang="en-US" dirty="0"/>
              <a:t>, </a:t>
            </a:r>
            <a:r>
              <a:rPr lang="en-US" i="1" dirty="0"/>
              <a:t>241</a:t>
            </a:r>
            <a:r>
              <a:rPr lang="en-US" dirty="0"/>
              <a:t>, 108327.</a:t>
            </a:r>
          </a:p>
          <a:p>
            <a:r>
              <a:rPr lang="en-US" dirty="0"/>
              <a:t>Roy, D. B., &amp; Sparks, T. H. (2000). Phenology of British butterflies and climate change. </a:t>
            </a:r>
            <a:r>
              <a:rPr lang="en-US" i="1" dirty="0"/>
              <a:t>Global change biology</a:t>
            </a:r>
            <a:r>
              <a:rPr lang="en-US" dirty="0"/>
              <a:t>, </a:t>
            </a:r>
            <a:r>
              <a:rPr lang="en-US" i="1" dirty="0"/>
              <a:t>6</a:t>
            </a:r>
            <a:r>
              <a:rPr lang="en-US" dirty="0"/>
              <a:t>(4), 407-416.</a:t>
            </a:r>
            <a:endParaRPr lang="fr-CA" dirty="0"/>
          </a:p>
          <a:p>
            <a:r>
              <a:rPr lang="en-US" dirty="0"/>
              <a:t>Sánchez-</a:t>
            </a:r>
            <a:r>
              <a:rPr lang="en-US" dirty="0" err="1"/>
              <a:t>Bayo</a:t>
            </a:r>
            <a:r>
              <a:rPr lang="en-US" dirty="0"/>
              <a:t>, F., &amp; </a:t>
            </a:r>
            <a:r>
              <a:rPr lang="en-US" dirty="0" err="1"/>
              <a:t>Wyckhuys</a:t>
            </a:r>
            <a:r>
              <a:rPr lang="en-US" dirty="0"/>
              <a:t>, K. A. (2019). Worldwide decline of the entomofauna: A review of its drivers. </a:t>
            </a:r>
            <a:r>
              <a:rPr lang="en-US" i="1" dirty="0"/>
              <a:t>Biological conservation</a:t>
            </a:r>
            <a:r>
              <a:rPr lang="en-US" dirty="0"/>
              <a:t>, </a:t>
            </a:r>
            <a:r>
              <a:rPr lang="en-US" i="1" dirty="0"/>
              <a:t>232</a:t>
            </a:r>
            <a:r>
              <a:rPr lang="en-US" dirty="0"/>
              <a:t>, 8-27.</a:t>
            </a:r>
          </a:p>
          <a:p>
            <a:r>
              <a:rPr lang="en-US" dirty="0"/>
              <a:t>Saunders, M. E., Janes, J. K., &amp; O’Hanlon, J. C. (2020). Moving on from the insect apocalypse narrative: engaging with evidence-based insect conservation. </a:t>
            </a:r>
            <a:r>
              <a:rPr lang="en-US" i="1" dirty="0" err="1"/>
              <a:t>BioScience</a:t>
            </a:r>
            <a:r>
              <a:rPr lang="en-US" dirty="0"/>
              <a:t>, </a:t>
            </a:r>
            <a:r>
              <a:rPr lang="en-US" i="1" dirty="0"/>
              <a:t>70</a:t>
            </a:r>
            <a:r>
              <a:rPr lang="en-US" dirty="0"/>
              <a:t>(1), 80-89.</a:t>
            </a:r>
          </a:p>
          <a:p>
            <a:r>
              <a:rPr lang="en-US" dirty="0"/>
              <a:t>Thomas, C. D., Cameron, A., Green, R. E., </a:t>
            </a:r>
            <a:r>
              <a:rPr lang="en-US" dirty="0" err="1"/>
              <a:t>Bakkenes</a:t>
            </a:r>
            <a:r>
              <a:rPr lang="en-US" dirty="0"/>
              <a:t>, M., Beaumont, L. J., </a:t>
            </a:r>
            <a:r>
              <a:rPr lang="en-US" dirty="0" err="1"/>
              <a:t>Collingham</a:t>
            </a:r>
            <a:r>
              <a:rPr lang="en-US" dirty="0"/>
              <a:t>, Y. C., ... &amp; Hughes, L. (2004). Extinction risk from climate change. </a:t>
            </a:r>
            <a:r>
              <a:rPr lang="en-US" i="1" dirty="0"/>
              <a:t>Nature</a:t>
            </a:r>
            <a:r>
              <a:rPr lang="en-US" dirty="0"/>
              <a:t>, </a:t>
            </a:r>
            <a:r>
              <a:rPr lang="en-US" i="1" dirty="0"/>
              <a:t>427</a:t>
            </a:r>
            <a:r>
              <a:rPr lang="en-US" dirty="0"/>
              <a:t>(6970), 145-148.</a:t>
            </a:r>
          </a:p>
          <a:p>
            <a:r>
              <a:rPr lang="en-US" dirty="0"/>
              <a:t>Wauchope, H. S., Amano, T., Sutherland, W. J., &amp; Johnston, A. (2019). When can we trust population trends? A method for quantifying the effects of sampling interval and duration. </a:t>
            </a:r>
            <a:r>
              <a:rPr lang="en-US" i="1" dirty="0"/>
              <a:t>Methods in Ecology and Evolution</a:t>
            </a:r>
            <a:r>
              <a:rPr lang="en-US" dirty="0"/>
              <a:t>, </a:t>
            </a:r>
            <a:r>
              <a:rPr lang="en-US" i="1" dirty="0"/>
              <a:t>10</a:t>
            </a:r>
            <a:r>
              <a:rPr lang="en-US" dirty="0"/>
              <a:t>(12), 2067-2078.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41253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0BE36-0EC2-4E8C-8E95-666EC56C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Bibliographie : Autres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14DF52-8FD7-4A9C-9299-148A2E9B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Article du NY Times : </a:t>
            </a:r>
            <a:r>
              <a:rPr lang="fr-CA" dirty="0">
                <a:hlinkClick r:id="rId2"/>
              </a:rPr>
              <a:t>https://www.nytimes.com/2018/11/27/magazine/insect-apocalypse.html</a:t>
            </a:r>
            <a:endParaRPr lang="fr-CA" dirty="0"/>
          </a:p>
          <a:p>
            <a:r>
              <a:rPr lang="fr-CA" dirty="0"/>
              <a:t>Site qui rassemble données des populations d’insectes : </a:t>
            </a:r>
            <a:r>
              <a:rPr lang="fr-CA" dirty="0">
                <a:hlinkClick r:id="rId3"/>
              </a:rPr>
              <a:t>https://entogem.github.io/</a:t>
            </a:r>
            <a:endParaRPr lang="fr-CA" dirty="0"/>
          </a:p>
          <a:p>
            <a:r>
              <a:rPr lang="fr-CA" dirty="0"/>
              <a:t>Mouvement « </a:t>
            </a:r>
            <a:r>
              <a:rPr lang="fr-CA" dirty="0" err="1"/>
              <a:t>Solarpunk</a:t>
            </a:r>
            <a:r>
              <a:rPr lang="fr-CA" dirty="0"/>
              <a:t> »</a:t>
            </a:r>
          </a:p>
          <a:p>
            <a:r>
              <a:rPr lang="fr-CA" dirty="0"/>
              <a:t>BD Entomologie forensique : </a:t>
            </a:r>
            <a:r>
              <a:rPr lang="fr-CA" dirty="0">
                <a:hlinkClick r:id="rId4"/>
              </a:rPr>
              <a:t>http://tumourrasmoinsbete.blogspot.com/2010/03/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733653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46278-F73C-49C7-B1F2-310B188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fr-CA" sz="4000" dirty="0"/>
              <a:t>Bibliographie - Compétition pollinisateurs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136FCE-ACEC-4819-BF39-798676B96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686"/>
            <a:ext cx="10515600" cy="5281107"/>
          </a:xfrm>
        </p:spPr>
        <p:txBody>
          <a:bodyPr>
            <a:normAutofit lnSpcReduction="10000"/>
          </a:bodyPr>
          <a:lstStyle/>
          <a:p>
            <a:r>
              <a:rPr lang="en-US" sz="1200" dirty="0" err="1"/>
              <a:t>Artz</a:t>
            </a:r>
            <a:r>
              <a:rPr lang="en-US" sz="1200" dirty="0"/>
              <a:t>, D. R., Hsu, C. L., &amp; </a:t>
            </a:r>
            <a:r>
              <a:rPr lang="en-US" sz="1200" dirty="0" err="1"/>
              <a:t>Nault</a:t>
            </a:r>
            <a:r>
              <a:rPr lang="en-US" sz="1200" dirty="0"/>
              <a:t>, B. A. (2011). Influence of honey bee, </a:t>
            </a:r>
            <a:r>
              <a:rPr lang="en-US" sz="1200" dirty="0" err="1"/>
              <a:t>Apis</a:t>
            </a:r>
            <a:r>
              <a:rPr lang="en-US" sz="1200" dirty="0"/>
              <a:t> mellifera, hives and field size on foraging activity of native bee species in pumpkin fields. </a:t>
            </a:r>
            <a:r>
              <a:rPr lang="en-US" sz="1200" i="1" dirty="0"/>
              <a:t>Environmental entomology</a:t>
            </a:r>
            <a:r>
              <a:rPr lang="en-US" sz="1200" dirty="0"/>
              <a:t>, </a:t>
            </a:r>
            <a:r>
              <a:rPr lang="en-US" sz="1200" i="1" dirty="0"/>
              <a:t>40</a:t>
            </a:r>
            <a:r>
              <a:rPr lang="en-US" sz="1200" dirty="0"/>
              <a:t>(5), 1144-1158.</a:t>
            </a:r>
          </a:p>
          <a:p>
            <a:r>
              <a:rPr lang="en-US" sz="1200" dirty="0"/>
              <a:t>Cane, J. H., &amp; Tepedino, V. J. (2017). Gauging the effect of honey bee pollen collection on native bee communities. </a:t>
            </a:r>
            <a:r>
              <a:rPr lang="en-US" sz="1200" i="1" dirty="0"/>
              <a:t>Conservation Letters</a:t>
            </a:r>
            <a:r>
              <a:rPr lang="en-US" sz="1200" dirty="0"/>
              <a:t>, </a:t>
            </a:r>
            <a:r>
              <a:rPr lang="en-US" sz="1200" i="1" dirty="0"/>
              <a:t>10</a:t>
            </a:r>
            <a:r>
              <a:rPr lang="en-US" sz="1200" dirty="0"/>
              <a:t>(2), 205-210.</a:t>
            </a:r>
          </a:p>
          <a:p>
            <a:r>
              <a:rPr lang="en-US" sz="1200" dirty="0" err="1"/>
              <a:t>Colla</a:t>
            </a:r>
            <a:r>
              <a:rPr lang="en-US" sz="1200" dirty="0"/>
              <a:t>, S. R., &amp; </a:t>
            </a:r>
            <a:r>
              <a:rPr lang="en-US" sz="1200" dirty="0" err="1"/>
              <a:t>MacIvor</a:t>
            </a:r>
            <a:r>
              <a:rPr lang="en-US" sz="1200" dirty="0"/>
              <a:t>, J. S. (2017). Questioning public perception, conservation policy, and recovery actions for honeybees in North America. </a:t>
            </a:r>
            <a:r>
              <a:rPr lang="en-US" sz="1200" i="1" dirty="0"/>
              <a:t>Conservation Biology</a:t>
            </a:r>
            <a:r>
              <a:rPr lang="en-US" sz="1200" dirty="0"/>
              <a:t>, </a:t>
            </a:r>
            <a:r>
              <a:rPr lang="en-US" sz="1200" i="1" dirty="0"/>
              <a:t>31</a:t>
            </a:r>
            <a:r>
              <a:rPr lang="en-US" sz="1200" dirty="0"/>
              <a:t>(5), 1202-1204.</a:t>
            </a:r>
          </a:p>
          <a:p>
            <a:r>
              <a:rPr lang="en-US" sz="1200" dirty="0"/>
              <a:t>Evans, E., Smart, M., </a:t>
            </a:r>
            <a:r>
              <a:rPr lang="en-US" sz="1200" dirty="0" err="1"/>
              <a:t>Cariveau</a:t>
            </a:r>
            <a:r>
              <a:rPr lang="en-US" sz="1200" dirty="0"/>
              <a:t>, D., &amp; Spivak, M. (2018). Wild, native bees and managed honey bees benefit from similar agricultural land uses. </a:t>
            </a:r>
            <a:r>
              <a:rPr lang="en-US" sz="1200" i="1" dirty="0"/>
              <a:t>Agriculture, Ecosystems &amp; Environment</a:t>
            </a:r>
            <a:r>
              <a:rPr lang="en-US" sz="1200" dirty="0"/>
              <a:t>, </a:t>
            </a:r>
            <a:r>
              <a:rPr lang="en-US" sz="1200" i="1" dirty="0"/>
              <a:t>268</a:t>
            </a:r>
            <a:r>
              <a:rPr lang="en-US" sz="1200" dirty="0"/>
              <a:t>, 162-170.</a:t>
            </a:r>
          </a:p>
          <a:p>
            <a:r>
              <a:rPr lang="fr-CA" sz="1200" dirty="0" err="1"/>
              <a:t>Iwasaki</a:t>
            </a:r>
            <a:r>
              <a:rPr lang="fr-CA" sz="1200" dirty="0"/>
              <a:t>, J. M., Dickinson, K. J., </a:t>
            </a:r>
            <a:r>
              <a:rPr lang="fr-CA" sz="1200" dirty="0" err="1"/>
              <a:t>Barratt</a:t>
            </a:r>
            <a:r>
              <a:rPr lang="fr-CA" sz="1200" dirty="0"/>
              <a:t>, B. I., Mercer, A. R., </a:t>
            </a:r>
            <a:r>
              <a:rPr lang="fr-CA" sz="1200" dirty="0" err="1"/>
              <a:t>Jowett</a:t>
            </a:r>
            <a:r>
              <a:rPr lang="fr-CA" sz="1200" dirty="0"/>
              <a:t>, T. W., &amp; Lord, J. M. (2018). Floral usage </a:t>
            </a:r>
            <a:r>
              <a:rPr lang="fr-CA" sz="1200" dirty="0" err="1"/>
              <a:t>partitioning</a:t>
            </a:r>
            <a:r>
              <a:rPr lang="fr-CA" sz="1200" dirty="0"/>
              <a:t> and </a:t>
            </a:r>
            <a:r>
              <a:rPr lang="fr-CA" sz="1200" dirty="0" err="1"/>
              <a:t>competition</a:t>
            </a:r>
            <a:r>
              <a:rPr lang="fr-CA" sz="1200" dirty="0"/>
              <a:t> </a:t>
            </a:r>
            <a:r>
              <a:rPr lang="fr-CA" sz="1200" dirty="0" err="1"/>
              <a:t>between</a:t>
            </a:r>
            <a:r>
              <a:rPr lang="fr-CA" sz="1200" dirty="0"/>
              <a:t> social (Apis </a:t>
            </a:r>
            <a:r>
              <a:rPr lang="fr-CA" sz="1200" dirty="0" err="1"/>
              <a:t>mellifera</a:t>
            </a:r>
            <a:r>
              <a:rPr lang="fr-CA" sz="1200" dirty="0"/>
              <a:t>, Bombus </a:t>
            </a:r>
            <a:r>
              <a:rPr lang="fr-CA" sz="1200" dirty="0" err="1"/>
              <a:t>terrestris</a:t>
            </a:r>
            <a:r>
              <a:rPr lang="fr-CA" sz="1200" dirty="0"/>
              <a:t>) and </a:t>
            </a:r>
            <a:r>
              <a:rPr lang="fr-CA" sz="1200" dirty="0" err="1"/>
              <a:t>solitary</a:t>
            </a:r>
            <a:r>
              <a:rPr lang="fr-CA" sz="1200" dirty="0"/>
              <a:t> </a:t>
            </a:r>
            <a:r>
              <a:rPr lang="fr-CA" sz="1200" dirty="0" err="1"/>
              <a:t>bees</a:t>
            </a:r>
            <a:r>
              <a:rPr lang="fr-CA" sz="1200" dirty="0"/>
              <a:t> in New </a:t>
            </a:r>
            <a:r>
              <a:rPr lang="fr-CA" sz="1200" dirty="0" err="1"/>
              <a:t>Zealand</a:t>
            </a:r>
            <a:r>
              <a:rPr lang="fr-CA" sz="1200" dirty="0"/>
              <a:t>: Niche </a:t>
            </a:r>
            <a:r>
              <a:rPr lang="fr-CA" sz="1200" dirty="0" err="1"/>
              <a:t>partitioning</a:t>
            </a:r>
            <a:r>
              <a:rPr lang="fr-CA" sz="1200" dirty="0"/>
              <a:t> via floral </a:t>
            </a:r>
            <a:r>
              <a:rPr lang="fr-CA" sz="1200" dirty="0" err="1"/>
              <a:t>preferences</a:t>
            </a:r>
            <a:r>
              <a:rPr lang="fr-CA" sz="1200" dirty="0"/>
              <a:t>?. </a:t>
            </a:r>
            <a:r>
              <a:rPr lang="fr-CA" sz="1200" i="1" dirty="0"/>
              <a:t>Austral </a:t>
            </a:r>
            <a:r>
              <a:rPr lang="fr-CA" sz="1200" i="1" dirty="0" err="1"/>
              <a:t>Ecology</a:t>
            </a:r>
            <a:r>
              <a:rPr lang="fr-CA" sz="1200" dirty="0"/>
              <a:t>, </a:t>
            </a:r>
            <a:r>
              <a:rPr lang="fr-CA" sz="1200" i="1" dirty="0"/>
              <a:t>43</a:t>
            </a:r>
            <a:r>
              <a:rPr lang="fr-CA" sz="1200" dirty="0"/>
              <a:t>(8), 937-948.</a:t>
            </a:r>
          </a:p>
          <a:p>
            <a:r>
              <a:rPr lang="en-US" sz="1200" dirty="0" err="1"/>
              <a:t>Goulson</a:t>
            </a:r>
            <a:r>
              <a:rPr lang="en-US" sz="1200" dirty="0"/>
              <a:t>, D. (2003). Effects of introduced bees on native ecosystems. </a:t>
            </a:r>
            <a:r>
              <a:rPr lang="en-US" sz="1200" i="1" dirty="0"/>
              <a:t>Annual Review of Ecology, Evolution, and Systematics</a:t>
            </a:r>
            <a:r>
              <a:rPr lang="en-US" sz="1200" dirty="0"/>
              <a:t>, </a:t>
            </a:r>
            <a:r>
              <a:rPr lang="en-US" sz="1200" i="1" dirty="0"/>
              <a:t>34</a:t>
            </a:r>
            <a:r>
              <a:rPr lang="en-US" sz="1200" dirty="0"/>
              <a:t>(1), 1-26.</a:t>
            </a:r>
          </a:p>
          <a:p>
            <a:r>
              <a:rPr lang="en-US" sz="1200" dirty="0" err="1"/>
              <a:t>Mallinger</a:t>
            </a:r>
            <a:r>
              <a:rPr lang="en-US" sz="1200" dirty="0"/>
              <a:t>, R. E., Gaines-Day, H. R., &amp; Gratton, C. (2017). Do managed bees have negative effects on wild bees?: A systematic review of the literature. </a:t>
            </a:r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, </a:t>
            </a:r>
            <a:r>
              <a:rPr lang="en-US" sz="1200" i="1" dirty="0"/>
              <a:t>12</a:t>
            </a:r>
            <a:r>
              <a:rPr lang="en-US" sz="1200" dirty="0"/>
              <a:t>(12), e0189268.</a:t>
            </a:r>
          </a:p>
          <a:p>
            <a:r>
              <a:rPr lang="en-US" sz="1200" dirty="0" err="1"/>
              <a:t>Paini</a:t>
            </a:r>
            <a:r>
              <a:rPr lang="en-US" sz="1200" dirty="0"/>
              <a:t>, D. R. (2004). Impact of the introduced honey bee (</a:t>
            </a:r>
            <a:r>
              <a:rPr lang="en-US" sz="1200" dirty="0" err="1"/>
              <a:t>Apis</a:t>
            </a:r>
            <a:r>
              <a:rPr lang="en-US" sz="1200" dirty="0"/>
              <a:t> mellifera)(Hymenoptera: Apidae) on native bees: a review. </a:t>
            </a:r>
            <a:r>
              <a:rPr lang="en-US" sz="1200" i="1" dirty="0"/>
              <a:t>Austral ecology</a:t>
            </a:r>
            <a:r>
              <a:rPr lang="en-US" sz="1200" dirty="0"/>
              <a:t>, </a:t>
            </a:r>
            <a:r>
              <a:rPr lang="en-US" sz="1200" i="1" dirty="0"/>
              <a:t>29</a:t>
            </a:r>
            <a:r>
              <a:rPr lang="en-US" sz="1200" dirty="0"/>
              <a:t>(4), 399-407.</a:t>
            </a:r>
          </a:p>
          <a:p>
            <a:r>
              <a:rPr lang="fr-CA" sz="1200" dirty="0" err="1"/>
              <a:t>Pinkus-Rendon</a:t>
            </a:r>
            <a:r>
              <a:rPr lang="fr-CA" sz="1200" dirty="0"/>
              <a:t>, M. A., Parra-Tabla, V., &amp; </a:t>
            </a:r>
            <a:r>
              <a:rPr lang="fr-CA" sz="1200" dirty="0" err="1"/>
              <a:t>Meléndez-Ramírez</a:t>
            </a:r>
            <a:r>
              <a:rPr lang="fr-CA" sz="1200" dirty="0"/>
              <a:t>, V. (2005). Floral </a:t>
            </a:r>
            <a:r>
              <a:rPr lang="fr-CA" sz="1200" dirty="0" err="1"/>
              <a:t>resource</a:t>
            </a:r>
            <a:r>
              <a:rPr lang="fr-CA" sz="1200" dirty="0"/>
              <a:t> use and interactions </a:t>
            </a:r>
            <a:r>
              <a:rPr lang="fr-CA" sz="1200" dirty="0" err="1"/>
              <a:t>between</a:t>
            </a:r>
            <a:r>
              <a:rPr lang="fr-CA" sz="1200" dirty="0"/>
              <a:t> Apis </a:t>
            </a:r>
            <a:r>
              <a:rPr lang="fr-CA" sz="1200" dirty="0" err="1"/>
              <a:t>mellifera</a:t>
            </a:r>
            <a:r>
              <a:rPr lang="fr-CA" sz="1200" dirty="0"/>
              <a:t> and native </a:t>
            </a:r>
            <a:r>
              <a:rPr lang="fr-CA" sz="1200" dirty="0" err="1"/>
              <a:t>bees</a:t>
            </a:r>
            <a:r>
              <a:rPr lang="fr-CA" sz="1200" dirty="0"/>
              <a:t> in </a:t>
            </a:r>
            <a:r>
              <a:rPr lang="fr-CA" sz="1200" dirty="0" err="1"/>
              <a:t>cucurbit</a:t>
            </a:r>
            <a:r>
              <a:rPr lang="fr-CA" sz="1200" dirty="0"/>
              <a:t> </a:t>
            </a:r>
            <a:r>
              <a:rPr lang="fr-CA" sz="1200" dirty="0" err="1"/>
              <a:t>crops</a:t>
            </a:r>
            <a:r>
              <a:rPr lang="fr-CA" sz="1200" dirty="0"/>
              <a:t> in Yucatán, México. </a:t>
            </a:r>
            <a:r>
              <a:rPr lang="fr-CA" sz="1200" i="1" dirty="0"/>
              <a:t>The Canadian </a:t>
            </a:r>
            <a:r>
              <a:rPr lang="fr-CA" sz="1200" i="1" dirty="0" err="1"/>
              <a:t>Entomologist</a:t>
            </a:r>
            <a:r>
              <a:rPr lang="fr-CA" sz="1200" dirty="0"/>
              <a:t>, </a:t>
            </a:r>
            <a:r>
              <a:rPr lang="fr-CA" sz="1200" i="1" dirty="0"/>
              <a:t>137</a:t>
            </a:r>
            <a:r>
              <a:rPr lang="fr-CA" sz="1200" dirty="0"/>
              <a:t>(4), 441-449.</a:t>
            </a:r>
            <a:endParaRPr lang="en-US" sz="1200" dirty="0"/>
          </a:p>
          <a:p>
            <a:r>
              <a:rPr lang="en-US" sz="1200" dirty="0"/>
              <a:t>Richards, K. W., &amp; Kevan, P. G. (2002). Aspects of bee biodiversity, crop pollination, and conservation in Canada. </a:t>
            </a:r>
            <a:r>
              <a:rPr lang="en-US" sz="1200" i="1" dirty="0"/>
              <a:t>Pollinating bees-the conservation link between agriculture and nature. Brasília: </a:t>
            </a:r>
            <a:r>
              <a:rPr lang="en-US" sz="1200" i="1" dirty="0" err="1"/>
              <a:t>Ministério</a:t>
            </a:r>
            <a:r>
              <a:rPr lang="en-US" sz="1200" i="1" dirty="0"/>
              <a:t> do </a:t>
            </a:r>
            <a:r>
              <a:rPr lang="en-US" sz="1200" i="1" dirty="0" err="1"/>
              <a:t>Meio</a:t>
            </a:r>
            <a:r>
              <a:rPr lang="en-US" sz="1200" i="1" dirty="0"/>
              <a:t> </a:t>
            </a:r>
            <a:r>
              <a:rPr lang="en-US" sz="1200" i="1" dirty="0" err="1"/>
              <a:t>Ambiente</a:t>
            </a:r>
            <a:r>
              <a:rPr lang="en-US" sz="1200" dirty="0"/>
              <a:t>, 77-94.</a:t>
            </a:r>
          </a:p>
          <a:p>
            <a:r>
              <a:rPr lang="en-US" sz="1200" dirty="0"/>
              <a:t>Russo, L. (2016). Positive and negative impacts of non-native bee species around the world. </a:t>
            </a:r>
            <a:r>
              <a:rPr lang="en-US" sz="1200" i="1" dirty="0"/>
              <a:t>Insects</a:t>
            </a:r>
            <a:r>
              <a:rPr lang="en-US" sz="1200" dirty="0"/>
              <a:t>, </a:t>
            </a:r>
            <a:r>
              <a:rPr lang="en-US" sz="1200" i="1" dirty="0"/>
              <a:t>7</a:t>
            </a:r>
            <a:r>
              <a:rPr lang="en-US" sz="1200" dirty="0"/>
              <a:t>(4), 69.</a:t>
            </a:r>
          </a:p>
          <a:p>
            <a:r>
              <a:rPr lang="en-US" sz="1200" dirty="0" err="1"/>
              <a:t>Sugden</a:t>
            </a:r>
            <a:r>
              <a:rPr lang="en-US" sz="1200" dirty="0"/>
              <a:t>, E. A., Thorp, R. W., &amp; Buchmann, S. L. (1996). Honey bee-native bee competition: focal point for environmental change and apicultural response in Australia. </a:t>
            </a:r>
            <a:r>
              <a:rPr lang="en-US" sz="1200" i="1" dirty="0"/>
              <a:t>Bee world</a:t>
            </a:r>
            <a:r>
              <a:rPr lang="en-US" sz="1200" dirty="0"/>
              <a:t>, </a:t>
            </a:r>
            <a:r>
              <a:rPr lang="en-US" sz="1200" i="1" dirty="0"/>
              <a:t>77</a:t>
            </a:r>
            <a:r>
              <a:rPr lang="en-US" sz="1200" dirty="0"/>
              <a:t>(1), 26-44.</a:t>
            </a:r>
          </a:p>
          <a:p>
            <a:r>
              <a:rPr lang="en-US" sz="1200" dirty="0"/>
              <a:t>Thomson, D. M., &amp; Page, M. L. (2020). The importance of competition between insect pollinators in the Anthropocene. </a:t>
            </a:r>
            <a:r>
              <a:rPr lang="en-US" sz="1200" i="1" dirty="0"/>
              <a:t>Current Opinion in Insect Science</a:t>
            </a:r>
            <a:r>
              <a:rPr lang="en-US" sz="1200" dirty="0"/>
              <a:t>, </a:t>
            </a:r>
            <a:r>
              <a:rPr lang="en-US" sz="1200" i="1" dirty="0"/>
              <a:t>38</a:t>
            </a:r>
            <a:r>
              <a:rPr lang="en-US" sz="1200" dirty="0"/>
              <a:t>, 55-62.</a:t>
            </a:r>
          </a:p>
          <a:p>
            <a:r>
              <a:rPr lang="en-US" sz="1200" dirty="0"/>
              <a:t>Wojcik, V. A., </a:t>
            </a:r>
            <a:r>
              <a:rPr lang="en-US" sz="1200" dirty="0" err="1"/>
              <a:t>Morandin</a:t>
            </a:r>
            <a:r>
              <a:rPr lang="en-US" sz="1200" dirty="0"/>
              <a:t>, L. A., Davies Adams, L., &amp; Rourke, K. E. (2018). Floral resource competition between honey bees and wild bees: is there clear evidence and can we guide management and conservation?. </a:t>
            </a:r>
            <a:r>
              <a:rPr lang="en-US" sz="1200" i="1" dirty="0"/>
              <a:t>Environmental entomology</a:t>
            </a:r>
            <a:r>
              <a:rPr lang="en-US" sz="1200" dirty="0"/>
              <a:t>, </a:t>
            </a:r>
            <a:r>
              <a:rPr lang="en-US" sz="1200" i="1" dirty="0"/>
              <a:t>47</a:t>
            </a:r>
            <a:r>
              <a:rPr lang="en-US" sz="1200" dirty="0"/>
              <a:t>(4), 822-833.</a:t>
            </a:r>
          </a:p>
          <a:p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429012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71951-C0D9-423B-85E7-DCA2F235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B2D637-F770-47E3-B8C3-3B27B07B0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1 – Y a-t-il vraiment une apocalypse des insectes?</a:t>
            </a:r>
          </a:p>
          <a:p>
            <a:r>
              <a:rPr lang="fr-CA" dirty="0"/>
              <a:t>2 - Quelles sont les causes du déclin ?</a:t>
            </a:r>
          </a:p>
          <a:p>
            <a:r>
              <a:rPr lang="fr-CA" dirty="0"/>
              <a:t>3 - Quelles sont les conséquences ?</a:t>
            </a:r>
          </a:p>
          <a:p>
            <a:r>
              <a:rPr lang="fr-CA" dirty="0"/>
              <a:t>4 - Que peut-on faire ?</a:t>
            </a:r>
          </a:p>
        </p:txBody>
      </p:sp>
    </p:spTree>
    <p:extLst>
      <p:ext uri="{BB962C8B-B14F-4D97-AF65-F5344CB8AC3E}">
        <p14:creationId xmlns:p14="http://schemas.microsoft.com/office/powerpoint/2010/main" val="267425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C9EDA-D36F-4691-854E-C797CE81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50" y="0"/>
            <a:ext cx="10515600" cy="1325563"/>
          </a:xfrm>
        </p:spPr>
        <p:txBody>
          <a:bodyPr>
            <a:normAutofit/>
          </a:bodyPr>
          <a:lstStyle/>
          <a:p>
            <a:pPr algn="ctr">
              <a:tabLst>
                <a:tab pos="3403600" algn="l"/>
              </a:tabLst>
            </a:pPr>
            <a:r>
              <a:rPr lang="fr-CA" sz="4000" dirty="0"/>
              <a:t>1 – </a:t>
            </a:r>
            <a:r>
              <a:rPr lang="fr-CA" sz="4000" dirty="0" err="1"/>
              <a:t>Insectagedon</a:t>
            </a:r>
            <a:r>
              <a:rPr lang="fr-CA" sz="4000" dirty="0"/>
              <a:t> ?</a:t>
            </a:r>
          </a:p>
        </p:txBody>
      </p:sp>
      <p:pic>
        <p:nvPicPr>
          <p:cNvPr id="1026" name="Picture 2" descr="Road, The Review | Movie - Empire">
            <a:extLst>
              <a:ext uri="{FF2B5EF4-FFF2-40B4-BE49-F238E27FC236}">
                <a16:creationId xmlns:a16="http://schemas.microsoft.com/office/drawing/2014/main" id="{BD9651A2-61F3-4C21-BC17-0C3DF0551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87" y="1325563"/>
            <a:ext cx="8567225" cy="48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074F5A-0801-45A7-A050-196845CB2118}"/>
              </a:ext>
            </a:extLst>
          </p:cNvPr>
          <p:cNvSpPr txBox="1"/>
          <p:nvPr/>
        </p:nvSpPr>
        <p:spPr>
          <a:xfrm>
            <a:off x="9404839" y="614239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La route</a:t>
            </a:r>
          </a:p>
        </p:txBody>
      </p:sp>
    </p:spTree>
    <p:extLst>
      <p:ext uri="{BB962C8B-B14F-4D97-AF65-F5344CB8AC3E}">
        <p14:creationId xmlns:p14="http://schemas.microsoft.com/office/powerpoint/2010/main" val="318502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9413A4-BF76-4477-A0FB-C7F55696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7829"/>
            <a:ext cx="10515600" cy="2616248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Basé principalement sur 3 articles  : </a:t>
            </a:r>
          </a:p>
          <a:p>
            <a:pPr lvl="1"/>
            <a:r>
              <a:rPr lang="fr-CA" dirty="0" err="1"/>
              <a:t>Hallmann</a:t>
            </a:r>
            <a:r>
              <a:rPr lang="fr-CA" dirty="0"/>
              <a:t> et al. (2017) </a:t>
            </a:r>
          </a:p>
          <a:p>
            <a:pPr lvl="1"/>
            <a:r>
              <a:rPr lang="fr-CA" dirty="0"/>
              <a:t>Lister et Garcia (2018) </a:t>
            </a:r>
          </a:p>
          <a:p>
            <a:pPr lvl="1"/>
            <a:r>
              <a:rPr lang="fr-CA" dirty="0" err="1"/>
              <a:t>Sánchez-Bayo</a:t>
            </a:r>
            <a:r>
              <a:rPr lang="fr-CA" dirty="0"/>
              <a:t> &amp; </a:t>
            </a:r>
            <a:r>
              <a:rPr lang="fr-CA" dirty="0" err="1"/>
              <a:t>Wyckhuys</a:t>
            </a:r>
            <a:r>
              <a:rPr lang="fr-CA" dirty="0"/>
              <a:t> (2019) : 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51937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3326</Words>
  <Application>Microsoft Office PowerPoint</Application>
  <PresentationFormat>Grand écran</PresentationFormat>
  <Paragraphs>365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7" baseType="lpstr">
      <vt:lpstr>Arial</vt:lpstr>
      <vt:lpstr>Arial</vt:lpstr>
      <vt:lpstr>Calibri</vt:lpstr>
      <vt:lpstr>Calibri Light</vt:lpstr>
      <vt:lpstr>Electrolize</vt:lpstr>
      <vt:lpstr>Helvetica Neue</vt:lpstr>
      <vt:lpstr>Nunito</vt:lpstr>
      <vt:lpstr>Roboto</vt:lpstr>
      <vt:lpstr>Roboto Condensed</vt:lpstr>
      <vt:lpstr>Roboto Slab</vt:lpstr>
      <vt:lpstr>verdana</vt:lpstr>
      <vt:lpstr>Thème Office</vt:lpstr>
      <vt:lpstr>Présentation PowerPoint</vt:lpstr>
      <vt:lpstr>Cour 1 : Diversité des insectes </vt:lpstr>
      <vt:lpstr>Cour 1 : Diversité des insectes </vt:lpstr>
      <vt:lpstr>Cour 2 - Déclin des insectes : causes et conséquences</vt:lpstr>
      <vt:lpstr>Présentation PowerPoint</vt:lpstr>
      <vt:lpstr>Présentation PowerPoint</vt:lpstr>
      <vt:lpstr>Questions</vt:lpstr>
      <vt:lpstr>1 – Insectagedon ?</vt:lpstr>
      <vt:lpstr>Présentation PowerPoint</vt:lpstr>
      <vt:lpstr>Hallman et al., 2017</vt:lpstr>
      <vt:lpstr>Présentation PowerPoint</vt:lpstr>
      <vt:lpstr>Présentation PowerPoint</vt:lpstr>
      <vt:lpstr>Présentation PowerPoint</vt:lpstr>
      <vt:lpstr>Lister et Garcia (2018)</vt:lpstr>
      <vt:lpstr>Présentation PowerPoint</vt:lpstr>
      <vt:lpstr>Présentation PowerPoint</vt:lpstr>
      <vt:lpstr>Présentation PowerPoint</vt:lpstr>
      <vt:lpstr>Sanchez-Bayo and Wyckhuys, 2019</vt:lpstr>
      <vt:lpstr>Sanchez-Bayo and Wyckhuys, 2019</vt:lpstr>
      <vt:lpstr>Présentation PowerPoint</vt:lpstr>
      <vt:lpstr>Présentation PowerPoint</vt:lpstr>
      <vt:lpstr>Présentation PowerPoint</vt:lpstr>
      <vt:lpstr>Présentation PowerPoint</vt:lpstr>
      <vt:lpstr>Besoin de plus de données</vt:lpstr>
      <vt:lpstr>Méthodologie du futur</vt:lpstr>
      <vt:lpstr>Présentation PowerPoint</vt:lpstr>
      <vt:lpstr>Ce qu’on sait</vt:lpstr>
      <vt:lpstr>Problèmes médias : le narratif de l’apocalypse des insectes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2 - CAUSES</vt:lpstr>
      <vt:lpstr>Comment fait-on pour déterminer les causes du déclin ?</vt:lpstr>
      <vt:lpstr>1 – Destruction des habitats</vt:lpstr>
      <vt:lpstr>2 – Pollution</vt:lpstr>
      <vt:lpstr>Présentation PowerPoint</vt:lpstr>
      <vt:lpstr>2 – Pollution</vt:lpstr>
      <vt:lpstr>3 – Causes biotiques : Pathogènes et espèces introduites</vt:lpstr>
      <vt:lpstr>Présentation PowerPoint</vt:lpstr>
      <vt:lpstr>4 – Changements climatiques</vt:lpstr>
      <vt:lpstr>5 - Sur-exploitation</vt:lpstr>
      <vt:lpstr>6 - Co-extinctions</vt:lpstr>
      <vt:lpstr>Présentation PowerPoint</vt:lpstr>
      <vt:lpstr>Multiplicité des changements </vt:lpstr>
      <vt:lpstr>Multiplicité des changements </vt:lpstr>
      <vt:lpstr>3 - CONSEQUENCES</vt:lpstr>
      <vt:lpstr>Importance insectes pour humain</vt:lpstr>
      <vt:lpstr>Présentation PowerPoint</vt:lpstr>
      <vt:lpstr>Présentation PowerPoint</vt:lpstr>
      <vt:lpstr>Présentation PowerPoint</vt:lpstr>
      <vt:lpstr>Conséquences pour écosystèmes</vt:lpstr>
      <vt:lpstr>4 – QUE FAIRE ?</vt:lpstr>
      <vt:lpstr>Présentation PowerPoint</vt:lpstr>
      <vt:lpstr>Conclusion</vt:lpstr>
      <vt:lpstr>Merci !</vt:lpstr>
      <vt:lpstr>Pour accéder gratuitement aux articles scientifiques</vt:lpstr>
      <vt:lpstr>Présentation PowerPoint</vt:lpstr>
      <vt:lpstr>Présentation PowerPoint</vt:lpstr>
      <vt:lpstr>Présentation PowerPoint</vt:lpstr>
      <vt:lpstr>Présentation PowerPoint</vt:lpstr>
      <vt:lpstr>Bibliographie – Articles scientifiques</vt:lpstr>
      <vt:lpstr>Bibliographie : Autres sources</vt:lpstr>
      <vt:lpstr>Bibliographie - Compétition pollinisateurs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Upop</dc:title>
  <dc:creator>Augustin Julie</dc:creator>
  <cp:lastModifiedBy>Augustin Julie</cp:lastModifiedBy>
  <cp:revision>1288</cp:revision>
  <dcterms:created xsi:type="dcterms:W3CDTF">2020-10-21T17:31:57Z</dcterms:created>
  <dcterms:modified xsi:type="dcterms:W3CDTF">2020-12-08T18:36:51Z</dcterms:modified>
</cp:coreProperties>
</file>