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66" r:id="rId3"/>
    <p:sldId id="287" r:id="rId4"/>
    <p:sldId id="358" r:id="rId5"/>
    <p:sldId id="258" r:id="rId6"/>
    <p:sldId id="371" r:id="rId7"/>
    <p:sldId id="359" r:id="rId8"/>
    <p:sldId id="354" r:id="rId9"/>
    <p:sldId id="355" r:id="rId10"/>
    <p:sldId id="314" r:id="rId11"/>
    <p:sldId id="262" r:id="rId12"/>
    <p:sldId id="331" r:id="rId13"/>
    <p:sldId id="280" r:id="rId14"/>
    <p:sldId id="294" r:id="rId15"/>
    <p:sldId id="361" r:id="rId16"/>
    <p:sldId id="321" r:id="rId17"/>
    <p:sldId id="319" r:id="rId18"/>
    <p:sldId id="320" r:id="rId19"/>
    <p:sldId id="291" r:id="rId20"/>
    <p:sldId id="292" r:id="rId21"/>
    <p:sldId id="346" r:id="rId22"/>
    <p:sldId id="357" r:id="rId23"/>
    <p:sldId id="310" r:id="rId24"/>
    <p:sldId id="322" r:id="rId25"/>
    <p:sldId id="325" r:id="rId26"/>
    <p:sldId id="271" r:id="rId27"/>
    <p:sldId id="367" r:id="rId28"/>
    <p:sldId id="350" r:id="rId29"/>
    <p:sldId id="369" r:id="rId30"/>
    <p:sldId id="348" r:id="rId31"/>
    <p:sldId id="344" r:id="rId32"/>
    <p:sldId id="276" r:id="rId33"/>
    <p:sldId id="370" r:id="rId34"/>
    <p:sldId id="288" r:id="rId35"/>
    <p:sldId id="289" r:id="rId36"/>
    <p:sldId id="290" r:id="rId37"/>
    <p:sldId id="383" r:id="rId38"/>
    <p:sldId id="376" r:id="rId39"/>
    <p:sldId id="345" r:id="rId40"/>
    <p:sldId id="362" r:id="rId41"/>
    <p:sldId id="365" r:id="rId42"/>
    <p:sldId id="364" r:id="rId43"/>
    <p:sldId id="309" r:id="rId44"/>
    <p:sldId id="382" r:id="rId45"/>
    <p:sldId id="378" r:id="rId46"/>
    <p:sldId id="333" r:id="rId47"/>
    <p:sldId id="335" r:id="rId48"/>
    <p:sldId id="336" r:id="rId49"/>
    <p:sldId id="381" r:id="rId50"/>
    <p:sldId id="339" r:id="rId51"/>
    <p:sldId id="323" r:id="rId52"/>
    <p:sldId id="295" r:id="rId53"/>
    <p:sldId id="332" r:id="rId54"/>
    <p:sldId id="384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gustin Julie" initials="AJ" lastIdx="1" clrIdx="0">
    <p:extLst>
      <p:ext uri="{19B8F6BF-5375-455C-9EA6-DF929625EA0E}">
        <p15:presenceInfo xmlns:p15="http://schemas.microsoft.com/office/powerpoint/2012/main" userId="Augustin Jul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C7422-8F39-4A2D-AE35-FE33143D0D43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C496D-383A-4C4A-BE26-ED290F36969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40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46649689-BA87-416C-B6C7-748ED47F76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94AF61F5-8407-41E2-8A73-44DF38499FC4}" type="slidenum">
              <a:rPr lang="fr-F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fr-F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CF6B9260-7C46-48CB-B52A-8387AC55C2E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4D2138EF-595D-4B61-B236-EB6ED66E0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15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1F5319D-7C37-429B-AECE-4076FBF6DC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6AA7C214-125F-487E-A879-BE9F34972EAF}" type="slidenum">
              <a:rPr lang="fr-F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34</a:t>
            </a:fld>
            <a:endParaRPr lang="fr-F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8C9A8B98-EE03-412C-9BBF-1E4044970A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51A8BE8C-922A-418C-ADDB-A78CD2D014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91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9377EC70-414B-4AFC-AD00-FD56AB5AFB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DC572E6F-F509-46F9-9EC1-18E5564FF1A5}" type="slidenum">
              <a:rPr lang="fr-F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35</a:t>
            </a:fld>
            <a:endParaRPr lang="fr-F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B448B498-9405-4EEB-884C-2094373F796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DFE7EA64-ECD1-4E2E-987B-9A3EF79536A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2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BBC26E13-163F-4DC5-AEBD-1E7BA4A343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F16A5588-4143-4AEA-9A5B-489960D7138F}" type="slidenum">
              <a:rPr lang="fr-FR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36</a:t>
            </a:fld>
            <a:endParaRPr lang="fr-F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546EED4E-31F5-4409-8F63-059D3F6584E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0854D26F-371D-44AF-91E5-DD043E0475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72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51C36-9B95-4893-9471-1D6DBF533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F63854-1577-49E1-91B7-FA671F994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98275B-2745-4158-8898-1F140262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FE9FB-A146-47A5-907E-5C216B98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8E0FE-3C5F-4C5C-8FE1-F6180617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79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D18F1-10E0-47AA-B23B-168E1A5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A18898-A85D-4A7C-9B2B-24AD7187C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706B60-8CE9-4D96-A458-B6089012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D7064E-47B5-40B5-8C44-6FAE06DC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9CB740-0CC1-4FDF-8B3E-7FF9A6E6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737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78FD9A-48A8-4AE9-8D01-A31525287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8DED82-707F-45ED-A37F-239748D52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022C9-2A5A-4B91-8440-618B42CA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9BDC9A-B9DB-4774-903F-0BEFF04F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A6B60-3945-4930-8CE6-64D24577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6386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20EF7F-E99D-410E-A881-A23BF6CF8F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4A4AE7-157F-4512-8F48-70C0482DF5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BE573D-8ED5-49DD-947E-60582BC5152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4C831-0EC4-4C04-8A6C-03CAA837820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3307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8C356-C111-452A-A0CF-3997D6D6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995FE-3E2F-48F7-9097-9E145AEE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7213F-09B3-4979-B192-43B3890E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B3333E-C905-4F9D-917C-BCB654E2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C24F3F-5DB1-4107-A64E-B2AD26D7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81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AAE8-A8D9-4A9F-892F-46E9551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80E55C-1D4B-4B5F-B2C5-6896A5DFF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E5187-EB6E-4BDC-B414-C931CE33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725FCE-33E6-49FE-8AAE-BF65BAB8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099FB-7123-4AF6-913C-53D332E1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970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23E09-DF22-4C39-B5C8-3CB7F2DC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09F0C-D4FC-4740-8D72-431C420CA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F23317-33B9-4FD2-9206-66C57D5F3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973F4B-0B37-4732-AA6C-02DBE9B9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938423-A1A5-43FE-AF27-B0252D66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C1D6FE-FCB9-44E3-8639-98667E6E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235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60546-90E0-4991-91E1-6796C3BA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6086A5-1DB3-4EEA-BA60-D7953715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0F0F51-972C-4647-ABFE-446352E8B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12E1E5-64C0-4F73-8FEC-CD4905473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B6CBE6-392A-4F18-B03B-547E52E67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3EB463-5E34-41F7-9D14-157F751B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E81A7E1-7BB0-4C1A-A4D4-51CB364F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AF9552-CFBF-4A86-91BC-070524DD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60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F7C15-F0DA-446F-B578-23E1DD20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E52DA1-2E0B-4B80-903C-F5ACDF40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D60841-B564-4DE2-B7AE-4D4A1F11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069F69-3EC2-4AB7-A80F-9A9B9824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26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97A610-A0E8-44C7-9E4D-2F3557BF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5134B0-42F6-45BB-A03A-1906D4B3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A16AF-CCED-4C93-969E-BB25A480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8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CA8E0-31EB-4F81-B453-50DF0BCE1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5EC5CB-1C3E-4580-86EC-C9C6D7AF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3D3034-900E-4C31-9643-852ACAC83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FA7D7-5C22-45A3-B3BC-139569A0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039AE4-07BA-40B2-ABC3-A0618093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05494-B761-441B-8809-746A0DFF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0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E096A-9068-4423-B728-3F9B5FF7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28931D-8D6F-46FC-8935-B86A3F1D9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E76E2-9BFC-44DF-A801-34A10449E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9DEA9D-FF4F-456B-84C6-8D91AB2D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0784FE-0890-45F9-9EDE-AB847E46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BA2A4B-A38D-41C3-A189-5EE305B6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843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7CD117-E644-48A1-BEDD-C3D3B291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A57FC-8F00-413D-8F45-A8AD731B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3EE37-4CE0-4D94-8FA6-384945421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6DA6C-8A63-4461-A457-A83DF11A01E9}" type="datetimeFigureOut">
              <a:rPr lang="fr-CA" smtClean="0"/>
              <a:t>2020-12-01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DDA75-11BA-40D8-8B1E-46E981257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E3236-2421-4110-8816-0E0E60BF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496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3.jpeg"/><Relationship Id="rId4" Type="http://schemas.openxmlformats.org/officeDocument/2006/relationships/image" Target="../media/image15.jpeg"/><Relationship Id="rId9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ucnredlist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7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gif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7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gif"/><Relationship Id="rId1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2337545-6B33-4F7F-8C1F-489BEED41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320" y="4402138"/>
            <a:ext cx="9144000" cy="1655762"/>
          </a:xfrm>
        </p:spPr>
        <p:txBody>
          <a:bodyPr>
            <a:normAutofit/>
          </a:bodyPr>
          <a:lstStyle/>
          <a:p>
            <a:r>
              <a:rPr lang="fr-CA" sz="3600" dirty="0"/>
              <a:t>Des insectes et des hommes</a:t>
            </a:r>
          </a:p>
        </p:txBody>
      </p:sp>
      <p:pic>
        <p:nvPicPr>
          <p:cNvPr id="1026" name="Picture 2" descr="UPop Montréal">
            <a:extLst>
              <a:ext uri="{FF2B5EF4-FFF2-40B4-BE49-F238E27FC236}">
                <a16:creationId xmlns:a16="http://schemas.microsoft.com/office/drawing/2014/main" id="{7811F794-AEBF-4B1D-8383-F4F882FA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72" y="0"/>
            <a:ext cx="4553628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B0AF73-077A-4CCF-8D36-AA1A90CCEE79}"/>
              </a:ext>
            </a:extLst>
          </p:cNvPr>
          <p:cNvSpPr txBox="1"/>
          <p:nvPr/>
        </p:nvSpPr>
        <p:spPr>
          <a:xfrm>
            <a:off x="9082369" y="5045353"/>
            <a:ext cx="21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Julie Augustin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6D95F5-9EDF-42D3-B111-C8E18BB5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9" y="0"/>
            <a:ext cx="490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7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es insectes décomposeurs : des pros du recyclage! | Blogue | Espace pour  la vie">
            <a:extLst>
              <a:ext uri="{FF2B5EF4-FFF2-40B4-BE49-F238E27FC236}">
                <a16:creationId xmlns:a16="http://schemas.microsoft.com/office/drawing/2014/main" id="{663E3AA5-322A-4877-864C-CC40F276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19" y="3594005"/>
            <a:ext cx="3582923" cy="23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4EC1EB-B2FF-411E-9E9C-570134892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4940"/>
            <a:ext cx="10515600" cy="4351338"/>
          </a:xfrm>
        </p:spPr>
        <p:txBody>
          <a:bodyPr>
            <a:normAutofit/>
          </a:bodyPr>
          <a:lstStyle/>
          <a:p>
            <a:r>
              <a:rPr lang="fr-CA" dirty="0"/>
              <a:t>Fonctions écosystémiques cruciales : </a:t>
            </a:r>
          </a:p>
          <a:p>
            <a:pPr lvl="1"/>
            <a:r>
              <a:rPr lang="fr-CA" dirty="0"/>
              <a:t>Pollinisation</a:t>
            </a:r>
          </a:p>
          <a:p>
            <a:pPr lvl="1"/>
            <a:r>
              <a:rPr lang="fr-CA" dirty="0"/>
              <a:t>Décomposition</a:t>
            </a:r>
          </a:p>
          <a:p>
            <a:pPr lvl="1"/>
            <a:r>
              <a:rPr lang="fr-CA" dirty="0"/>
              <a:t>Contrôle des ravageurs</a:t>
            </a:r>
            <a:endParaRPr lang="fr-CA" dirty="0">
              <a:solidFill>
                <a:srgbClr val="FF0000"/>
              </a:solidFill>
            </a:endParaRPr>
          </a:p>
          <a:p>
            <a:pPr lvl="1"/>
            <a:r>
              <a:rPr lang="fr-CA" dirty="0"/>
              <a:t>Source de nourriture pour autres animaux</a:t>
            </a:r>
          </a:p>
          <a:p>
            <a:r>
              <a:rPr lang="fr-CA" dirty="0"/>
              <a:t>Souvent négligés dans décisions de gestion !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8853ED9-DF62-479F-A600-462ED76C04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5803" y="35940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D56B7C-DA62-485E-A75B-93E4CF48636B}"/>
              </a:ext>
            </a:extLst>
          </p:cNvPr>
          <p:cNvSpPr txBox="1"/>
          <p:nvPr/>
        </p:nvSpPr>
        <p:spPr>
          <a:xfrm>
            <a:off x="10326858" y="6488668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Black et al., 2001</a:t>
            </a:r>
          </a:p>
        </p:txBody>
      </p:sp>
      <p:pic>
        <p:nvPicPr>
          <p:cNvPr id="5122" name="Picture 2" descr="La pollinisation des fleurs par les abeilles">
            <a:extLst>
              <a:ext uri="{FF2B5EF4-FFF2-40B4-BE49-F238E27FC236}">
                <a16:creationId xmlns:a16="http://schemas.microsoft.com/office/drawing/2014/main" id="{5E9A69BD-0DCB-4E92-9BFF-AE486A68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2" y="3594005"/>
            <a:ext cx="3546818" cy="23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C8BB6-828C-43E5-8EBD-9800FEB9DF72}"/>
              </a:ext>
            </a:extLst>
          </p:cNvPr>
          <p:cNvSpPr/>
          <p:nvPr/>
        </p:nvSpPr>
        <p:spPr>
          <a:xfrm>
            <a:off x="4424397" y="5650773"/>
            <a:ext cx="3425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</a:rPr>
              <a:t>Insectarium de Montréal (René Limoges)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E313EF75-F375-47B6-98A5-B3A3C407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23" y="382375"/>
            <a:ext cx="3596705" cy="23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ECB08E-49C6-4C6F-8723-67D53413EBF0}"/>
              </a:ext>
            </a:extLst>
          </p:cNvPr>
          <p:cNvSpPr/>
          <p:nvPr/>
        </p:nvSpPr>
        <p:spPr>
          <a:xfrm>
            <a:off x="10251650" y="2472401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>
                <a:solidFill>
                  <a:schemeClr val="bg1"/>
                </a:solidFill>
                <a:latin typeface="Roboto Condensed"/>
              </a:rPr>
              <a:t>Bachkova</a:t>
            </a:r>
            <a:r>
              <a:rPr lang="fr-CA" sz="1400" dirty="0">
                <a:solidFill>
                  <a:schemeClr val="bg1"/>
                </a:solidFill>
                <a:latin typeface="Roboto Condensed"/>
              </a:rPr>
              <a:t> Natalia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Insectes ravageurs et autres nuisances au potager">
            <a:extLst>
              <a:ext uri="{FF2B5EF4-FFF2-40B4-BE49-F238E27FC236}">
                <a16:creationId xmlns:a16="http://schemas.microsoft.com/office/drawing/2014/main" id="{42D30AE9-6E68-4BEB-95D7-79AA21F1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28" y="3687064"/>
            <a:ext cx="3871471" cy="2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429B84-B0E5-40D3-9368-63AEF39A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611"/>
            <a:ext cx="10515600" cy="1965917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Pourquoi ?</a:t>
            </a:r>
          </a:p>
          <a:p>
            <a:endParaRPr lang="fr-CA" dirty="0"/>
          </a:p>
          <a:p>
            <a:pPr lvl="1"/>
            <a:r>
              <a:rPr lang="fr-CA" dirty="0"/>
              <a:t>Nombre d’espèces</a:t>
            </a:r>
          </a:p>
          <a:p>
            <a:pPr lvl="1"/>
            <a:endParaRPr lang="fr-CA" dirty="0"/>
          </a:p>
          <a:p>
            <a:pPr lvl="1"/>
            <a:r>
              <a:rPr lang="fr-CA" dirty="0"/>
              <a:t>Irina </a:t>
            </a:r>
            <a:r>
              <a:rPr lang="fr-CA" dirty="0" err="1"/>
              <a:t>Mikhalevich</a:t>
            </a:r>
            <a:r>
              <a:rPr lang="fr-CA" dirty="0"/>
              <a:t> : biais cognitifs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88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651C58F-3EC2-4862-B757-2EFBA5BD9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3" y="939464"/>
            <a:ext cx="4054948" cy="56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richogramma wasps from one Manduca egg">
            <a:extLst>
              <a:ext uri="{FF2B5EF4-FFF2-40B4-BE49-F238E27FC236}">
                <a16:creationId xmlns:a16="http://schemas.microsoft.com/office/drawing/2014/main" id="{49563FB6-D69E-4ABF-BCF8-A9E4C378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34" y="3603842"/>
            <a:ext cx="4905123" cy="28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B6611A-DCA2-4901-B90D-545C3E33D8E3}"/>
              </a:ext>
            </a:extLst>
          </p:cNvPr>
          <p:cNvSpPr txBox="1"/>
          <p:nvPr/>
        </p:nvSpPr>
        <p:spPr>
          <a:xfrm>
            <a:off x="6628934" y="6093838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Kristen Potter</a:t>
            </a:r>
          </a:p>
        </p:txBody>
      </p:sp>
      <p:pic>
        <p:nvPicPr>
          <p:cNvPr id="12292" name="Picture 4" descr="World's longest insect is twice the length of your worst nightmare - The  Verge">
            <a:extLst>
              <a:ext uri="{FF2B5EF4-FFF2-40B4-BE49-F238E27FC236}">
                <a16:creationId xmlns:a16="http://schemas.microsoft.com/office/drawing/2014/main" id="{7E606D0A-D3C7-447B-8FC8-191D93EC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22" y="172168"/>
            <a:ext cx="4885248" cy="32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06ABB95-CD28-43B1-816E-A44C4BB707E5}"/>
              </a:ext>
            </a:extLst>
          </p:cNvPr>
          <p:cNvSpPr txBox="1"/>
          <p:nvPr/>
        </p:nvSpPr>
        <p:spPr>
          <a:xfrm>
            <a:off x="657943" y="243974"/>
            <a:ext cx="325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1 : Taille</a:t>
            </a:r>
          </a:p>
        </p:txBody>
      </p:sp>
    </p:spTree>
    <p:extLst>
      <p:ext uri="{BB962C8B-B14F-4D97-AF65-F5344CB8AC3E}">
        <p14:creationId xmlns:p14="http://schemas.microsoft.com/office/powerpoint/2010/main" val="609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3908C-4D26-456E-B334-04B34DC0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52E467-88EB-487D-A1DF-3F433D5B302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/>
              <a:t>Biais associés</a:t>
            </a:r>
            <a:endParaRPr lang="fr-CA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87A764B-73DA-4407-8FD6-4BF7ADAF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7" y="566860"/>
            <a:ext cx="10679173" cy="59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F40EA6-AFBF-4850-9475-497E7D172B5C}"/>
              </a:ext>
            </a:extLst>
          </p:cNvPr>
          <p:cNvSpPr txBox="1"/>
          <p:nvPr/>
        </p:nvSpPr>
        <p:spPr>
          <a:xfrm>
            <a:off x="1215683" y="5872178"/>
            <a:ext cx="211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Mymaridae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558476-3223-44D0-8E46-C54E079C422A}"/>
              </a:ext>
            </a:extLst>
          </p:cNvPr>
          <p:cNvSpPr txBox="1"/>
          <p:nvPr/>
        </p:nvSpPr>
        <p:spPr>
          <a:xfrm>
            <a:off x="9764736" y="690282"/>
            <a:ext cx="18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Paramécie</a:t>
            </a:r>
          </a:p>
        </p:txBody>
      </p:sp>
    </p:spTree>
    <p:extLst>
      <p:ext uri="{BB962C8B-B14F-4D97-AF65-F5344CB8AC3E}">
        <p14:creationId xmlns:p14="http://schemas.microsoft.com/office/powerpoint/2010/main" val="371821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f You Thought Fire Ants Were Bad, Just Wait Until You Meet Driver Ants… –  ViralNova">
            <a:extLst>
              <a:ext uri="{FF2B5EF4-FFF2-40B4-BE49-F238E27FC236}">
                <a16:creationId xmlns:a16="http://schemas.microsoft.com/office/drawing/2014/main" id="{093FBF7C-24F9-4A83-A747-7F80CD3E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28" y="423150"/>
            <a:ext cx="4007799" cy="60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E200F2-E3C4-4B71-9773-6BE66D5AAFA5}"/>
              </a:ext>
            </a:extLst>
          </p:cNvPr>
          <p:cNvSpPr txBox="1"/>
          <p:nvPr/>
        </p:nvSpPr>
        <p:spPr>
          <a:xfrm>
            <a:off x="527282" y="206941"/>
            <a:ext cx="325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2 : Nombre</a:t>
            </a:r>
          </a:p>
        </p:txBody>
      </p:sp>
      <p:pic>
        <p:nvPicPr>
          <p:cNvPr id="20482" name="Picture 2" descr="Deux agents d'une équipe d'intervention contre les criquets au Kenya sont noyés dans un essaim.">
            <a:extLst>
              <a:ext uri="{FF2B5EF4-FFF2-40B4-BE49-F238E27FC236}">
                <a16:creationId xmlns:a16="http://schemas.microsoft.com/office/drawing/2014/main" id="{160A5BD1-A262-4B31-B84E-A8E55A01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3" y="2513651"/>
            <a:ext cx="6890307" cy="38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7EEC07-5F83-4B48-9293-72C56BF4894A}"/>
              </a:ext>
            </a:extLst>
          </p:cNvPr>
          <p:cNvSpPr txBox="1"/>
          <p:nvPr/>
        </p:nvSpPr>
        <p:spPr>
          <a:xfrm>
            <a:off x="5047273" y="6020117"/>
            <a:ext cx="248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Patrick </a:t>
            </a:r>
            <a:r>
              <a:rPr lang="fr-CA" dirty="0" err="1"/>
              <a:t>Ngugi</a:t>
            </a:r>
            <a:r>
              <a:rPr lang="fr-CA" dirty="0"/>
              <a:t>/AP/SIPA</a:t>
            </a:r>
          </a:p>
        </p:txBody>
      </p:sp>
    </p:spTree>
    <p:extLst>
      <p:ext uri="{BB962C8B-B14F-4D97-AF65-F5344CB8AC3E}">
        <p14:creationId xmlns:p14="http://schemas.microsoft.com/office/powerpoint/2010/main" val="85744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AC758E-21DC-4AE1-9C80-53EAE6642893}"/>
              </a:ext>
            </a:extLst>
          </p:cNvPr>
          <p:cNvSpPr/>
          <p:nvPr/>
        </p:nvSpPr>
        <p:spPr>
          <a:xfrm>
            <a:off x="627613" y="5088163"/>
            <a:ext cx="4662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>
                <a:latin typeface="arial" panose="020B0604020202020204" pitchFamily="34" charset="0"/>
              </a:rPr>
              <a:t>Éphémères : </a:t>
            </a:r>
            <a:r>
              <a:rPr lang="fr-CA" dirty="0"/>
              <a:t>adulte vit quelques heures ou quelques jours</a:t>
            </a:r>
          </a:p>
        </p:txBody>
      </p:sp>
      <p:pic>
        <p:nvPicPr>
          <p:cNvPr id="16386" name="Picture 2" descr="Mayflies 101: The Short-Lived World Of Order Ephemeroptera - Earth Life">
            <a:extLst>
              <a:ext uri="{FF2B5EF4-FFF2-40B4-BE49-F238E27FC236}">
                <a16:creationId xmlns:a16="http://schemas.microsoft.com/office/drawing/2014/main" id="{2D10BBC5-98D9-4B3D-BC3D-C070584F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3" y="1623513"/>
            <a:ext cx="5860458" cy="32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DB44ED-DB2B-4C80-B0FD-03C18ACA44EB}"/>
              </a:ext>
            </a:extLst>
          </p:cNvPr>
          <p:cNvSpPr/>
          <p:nvPr/>
        </p:nvSpPr>
        <p:spPr>
          <a:xfrm>
            <a:off x="6095999" y="6086480"/>
            <a:ext cx="568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Cigales : Jusqu’à 17 ans ! (majorité de leur cycle sous terre)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163AF165-D524-4768-875D-1D33073B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71" y="311894"/>
            <a:ext cx="4181448" cy="55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D5457F-B078-421E-80F7-CA86B18A78A7}"/>
              </a:ext>
            </a:extLst>
          </p:cNvPr>
          <p:cNvSpPr txBox="1"/>
          <p:nvPr/>
        </p:nvSpPr>
        <p:spPr>
          <a:xfrm>
            <a:off x="7001871" y="5467025"/>
            <a:ext cx="153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Sputniktilt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9E1267-0F26-4E64-9AB8-27CB8A0A1E98}"/>
              </a:ext>
            </a:extLst>
          </p:cNvPr>
          <p:cNvSpPr txBox="1"/>
          <p:nvPr/>
        </p:nvSpPr>
        <p:spPr>
          <a:xfrm>
            <a:off x="627613" y="311894"/>
            <a:ext cx="325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3 : Durée de vie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1D258D-2301-4C69-84F3-E3FCF10E7ED8}"/>
              </a:ext>
            </a:extLst>
          </p:cNvPr>
          <p:cNvSpPr txBox="1"/>
          <p:nvPr/>
        </p:nvSpPr>
        <p:spPr>
          <a:xfrm>
            <a:off x="582168" y="5963454"/>
            <a:ext cx="297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Stade adulte</a:t>
            </a:r>
          </a:p>
        </p:txBody>
      </p:sp>
    </p:spTree>
    <p:extLst>
      <p:ext uri="{BB962C8B-B14F-4D97-AF65-F5344CB8AC3E}">
        <p14:creationId xmlns:p14="http://schemas.microsoft.com/office/powerpoint/2010/main" val="11790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 drosophile suzukii ouvre la porte aux autres mouches | mon-ViTi">
            <a:extLst>
              <a:ext uri="{FF2B5EF4-FFF2-40B4-BE49-F238E27FC236}">
                <a16:creationId xmlns:a16="http://schemas.microsoft.com/office/drawing/2014/main" id="{8A8B0BF8-C55E-4C8F-91EA-5BCBD05C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2" y="1216657"/>
            <a:ext cx="2777858" cy="26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he Walking Dead&quot; Just Went Full Fulci With Awesome 'Zombie' Tribute -  Bloody Disgusting">
            <a:extLst>
              <a:ext uri="{FF2B5EF4-FFF2-40B4-BE49-F238E27FC236}">
                <a16:creationId xmlns:a16="http://schemas.microsoft.com/office/drawing/2014/main" id="{C5A64249-7706-4BE8-A183-D8F75A63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2" y="4080303"/>
            <a:ext cx="4380854" cy="24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4C5DD8-6505-459C-A93D-81402215C08F}"/>
              </a:ext>
            </a:extLst>
          </p:cNvPr>
          <p:cNvSpPr txBox="1"/>
          <p:nvPr/>
        </p:nvSpPr>
        <p:spPr>
          <a:xfrm>
            <a:off x="3095318" y="6128837"/>
            <a:ext cx="36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The Walking </a:t>
            </a:r>
            <a:r>
              <a:rPr lang="fr-CA" dirty="0" err="1">
                <a:solidFill>
                  <a:schemeClr val="bg1"/>
                </a:solidFill>
              </a:rPr>
              <a:t>dead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EE582B4-6B52-4F53-AB51-631D1F39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20" y="691905"/>
            <a:ext cx="5510726" cy="27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CF854A-B6CF-491A-9C7B-F3BD1DCD648D}"/>
              </a:ext>
            </a:extLst>
          </p:cNvPr>
          <p:cNvSpPr txBox="1"/>
          <p:nvPr/>
        </p:nvSpPr>
        <p:spPr>
          <a:xfrm>
            <a:off x="6247520" y="2923758"/>
            <a:ext cx="9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Istock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7410" name="Picture 2" descr="Le moustique-tigre presque éradiqué de deux sites en Chine - Le Point">
            <a:extLst>
              <a:ext uri="{FF2B5EF4-FFF2-40B4-BE49-F238E27FC236}">
                <a16:creationId xmlns:a16="http://schemas.microsoft.com/office/drawing/2014/main" id="{68497B7C-0963-4CC6-9C7E-D0791848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23" y="3655216"/>
            <a:ext cx="4947241" cy="247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7E5A47-F1C2-4A3F-9ABE-A09808F25233}"/>
              </a:ext>
            </a:extLst>
          </p:cNvPr>
          <p:cNvSpPr/>
          <p:nvPr/>
        </p:nvSpPr>
        <p:spPr>
          <a:xfrm>
            <a:off x="6795121" y="5693865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>
                <a:solidFill>
                  <a:srgbClr val="676869"/>
                </a:solidFill>
                <a:latin typeface="gotham xnarrow ssm a"/>
              </a:rPr>
              <a:t>CDC / BSIP</a:t>
            </a:r>
            <a:endParaRPr lang="fr-C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61AB07-78CC-4DD6-83E0-5F03A1A9F85A}"/>
              </a:ext>
            </a:extLst>
          </p:cNvPr>
          <p:cNvSpPr txBox="1"/>
          <p:nvPr/>
        </p:nvSpPr>
        <p:spPr>
          <a:xfrm>
            <a:off x="709262" y="306446"/>
            <a:ext cx="3866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4 : Association à danger</a:t>
            </a:r>
          </a:p>
        </p:txBody>
      </p:sp>
    </p:spTree>
    <p:extLst>
      <p:ext uri="{BB962C8B-B14F-4D97-AF65-F5344CB8AC3E}">
        <p14:creationId xmlns:p14="http://schemas.microsoft.com/office/powerpoint/2010/main" val="17203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855573-D7F0-47E9-9880-82ECA8A42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62" y="1825625"/>
            <a:ext cx="5834575" cy="4505592"/>
          </a:xfrm>
        </p:spPr>
        <p:txBody>
          <a:bodyPr>
            <a:normAutofit/>
          </a:bodyPr>
          <a:lstStyle/>
          <a:p>
            <a:r>
              <a:rPr lang="fr-CA" sz="2400" dirty="0"/>
              <a:t>L’humain aime les trucs mignons</a:t>
            </a:r>
          </a:p>
          <a:p>
            <a:r>
              <a:rPr lang="fr-CA" sz="2400" dirty="0"/>
              <a:t>Traits infantiles :</a:t>
            </a:r>
          </a:p>
          <a:p>
            <a:pPr lvl="1"/>
            <a:r>
              <a:rPr lang="fr-CA" sz="2000" dirty="0"/>
              <a:t>Museau/nez plus petit </a:t>
            </a:r>
          </a:p>
          <a:p>
            <a:pPr lvl="1"/>
            <a:r>
              <a:rPr lang="fr-CA" sz="2000" dirty="0"/>
              <a:t>Visage rond</a:t>
            </a:r>
          </a:p>
          <a:p>
            <a:pPr lvl="1"/>
            <a:r>
              <a:rPr lang="fr-CA" sz="2000" dirty="0"/>
              <a:t>Front haut</a:t>
            </a:r>
          </a:p>
          <a:p>
            <a:pPr lvl="1"/>
            <a:r>
              <a:rPr lang="fr-CA" sz="2000" dirty="0"/>
              <a:t>Gros yeux</a:t>
            </a:r>
          </a:p>
          <a:p>
            <a:r>
              <a:rPr lang="fr-CA" sz="2400" dirty="0"/>
              <a:t>Déclenchent réponse de soins chez adultes</a:t>
            </a:r>
          </a:p>
          <a:p>
            <a:r>
              <a:rPr lang="fr-CA" sz="2400" dirty="0"/>
              <a:t>Adaptation qui favorise survie et socialisation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DDA6511-78E3-4A88-8277-C6152995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87" y="526783"/>
            <a:ext cx="5158154" cy="58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5255AD-D96E-47C8-8188-4492D1B05B20}"/>
              </a:ext>
            </a:extLst>
          </p:cNvPr>
          <p:cNvSpPr txBox="1"/>
          <p:nvPr/>
        </p:nvSpPr>
        <p:spPr>
          <a:xfrm>
            <a:off x="709262" y="548824"/>
            <a:ext cx="629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5 : Distance évolutive et morphologie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812CD1-BC83-415B-8260-60118C194DEB}"/>
              </a:ext>
            </a:extLst>
          </p:cNvPr>
          <p:cNvSpPr txBox="1"/>
          <p:nvPr/>
        </p:nvSpPr>
        <p:spPr>
          <a:xfrm>
            <a:off x="9561342" y="6488668"/>
            <a:ext cx="263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Kringelback</a:t>
            </a:r>
            <a:r>
              <a:rPr lang="fr-CA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15017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rgi Puppy | Cute corgi puppy, Cute animals, Cute dogs">
            <a:extLst>
              <a:ext uri="{FF2B5EF4-FFF2-40B4-BE49-F238E27FC236}">
                <a16:creationId xmlns:a16="http://schemas.microsoft.com/office/drawing/2014/main" id="{9C49A652-2DB5-4BCD-97DB-D57B90FB5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44133"/>
          <a:stretch/>
        </p:blipFill>
        <p:spPr bwMode="auto">
          <a:xfrm>
            <a:off x="441960" y="1123156"/>
            <a:ext cx="6182411" cy="4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n on Creative Stuff">
            <a:extLst>
              <a:ext uri="{FF2B5EF4-FFF2-40B4-BE49-F238E27FC236}">
                <a16:creationId xmlns:a16="http://schemas.microsoft.com/office/drawing/2014/main" id="{026A4430-889F-4CE9-90B7-3989B94D1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26" y="765923"/>
            <a:ext cx="4952414" cy="49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350837-FDC7-41D4-BE21-872C64DE4022}"/>
              </a:ext>
            </a:extLst>
          </p:cNvPr>
          <p:cNvSpPr txBox="1"/>
          <p:nvPr/>
        </p:nvSpPr>
        <p:spPr>
          <a:xfrm>
            <a:off x="2770859" y="5718337"/>
            <a:ext cx="211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/>
              <a:t>Empathie</a:t>
            </a:r>
          </a:p>
        </p:txBody>
      </p:sp>
    </p:spTree>
    <p:extLst>
      <p:ext uri="{BB962C8B-B14F-4D97-AF65-F5344CB8AC3E}">
        <p14:creationId xmlns:p14="http://schemas.microsoft.com/office/powerpoint/2010/main" val="37649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822DF-DFCA-41D3-90A3-A9D35210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 descr="Une image contenant ciel, extérieur, jour&#10;&#10;Description générée automatiquement">
            <a:extLst>
              <a:ext uri="{FF2B5EF4-FFF2-40B4-BE49-F238E27FC236}">
                <a16:creationId xmlns:a16="http://schemas.microsoft.com/office/drawing/2014/main" id="{2C653DF9-E737-4115-8E22-6FA62383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" y="299112"/>
            <a:ext cx="5426406" cy="2861581"/>
          </a:xfrm>
        </p:spPr>
      </p:pic>
      <p:pic>
        <p:nvPicPr>
          <p:cNvPr id="16388" name="Picture 4" descr="The Fly remake 'being made by Fox' because nothing is sacred | Metro News">
            <a:extLst>
              <a:ext uri="{FF2B5EF4-FFF2-40B4-BE49-F238E27FC236}">
                <a16:creationId xmlns:a16="http://schemas.microsoft.com/office/drawing/2014/main" id="{D446A31A-663A-4AE4-9D28-81A54AF0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5" y="3398508"/>
            <a:ext cx="5502370" cy="30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36F4F2-295A-484D-BEFD-D5F8EF368875}"/>
              </a:ext>
            </a:extLst>
          </p:cNvPr>
          <p:cNvSpPr txBox="1"/>
          <p:nvPr/>
        </p:nvSpPr>
        <p:spPr>
          <a:xfrm>
            <a:off x="3844315" y="2725603"/>
            <a:ext cx="18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Starship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troopers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A1686E-AFCF-4FA9-AA5D-7F229D4A5BF2}"/>
              </a:ext>
            </a:extLst>
          </p:cNvPr>
          <p:cNvSpPr txBox="1"/>
          <p:nvPr/>
        </p:nvSpPr>
        <p:spPr>
          <a:xfrm>
            <a:off x="4365840" y="6123543"/>
            <a:ext cx="169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La mouche</a:t>
            </a:r>
          </a:p>
        </p:txBody>
      </p:sp>
      <p:pic>
        <p:nvPicPr>
          <p:cNvPr id="16390" name="Picture 6" descr="Legion&quot; and &quot;Fargo&quot; Creator Noah Hawley Explains the General Approach of  His 'Alien' TV Series Pitch - Bloody Disgusting">
            <a:extLst>
              <a:ext uri="{FF2B5EF4-FFF2-40B4-BE49-F238E27FC236}">
                <a16:creationId xmlns:a16="http://schemas.microsoft.com/office/drawing/2014/main" id="{20EB9807-ACB2-4050-8464-1B74117AC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60" y="233101"/>
            <a:ext cx="5613009" cy="29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1F9BF0E-E5CD-4192-AD94-3136D6DF0F28}"/>
              </a:ext>
            </a:extLst>
          </p:cNvPr>
          <p:cNvSpPr txBox="1"/>
          <p:nvPr/>
        </p:nvSpPr>
        <p:spPr>
          <a:xfrm>
            <a:off x="10925909" y="280037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Alien</a:t>
            </a:r>
          </a:p>
        </p:txBody>
      </p:sp>
      <p:pic>
        <p:nvPicPr>
          <p:cNvPr id="16392" name="Picture 8" descr="Empress of the Racnoss – Doctor Who World">
            <a:extLst>
              <a:ext uri="{FF2B5EF4-FFF2-40B4-BE49-F238E27FC236}">
                <a16:creationId xmlns:a16="http://schemas.microsoft.com/office/drawing/2014/main" id="{485E48CE-5B26-4FD3-8C09-B82865C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60" y="3398508"/>
            <a:ext cx="5324796" cy="310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EF70BB0-19FB-4202-B087-33D504CBADC1}"/>
              </a:ext>
            </a:extLst>
          </p:cNvPr>
          <p:cNvSpPr txBox="1"/>
          <p:nvPr/>
        </p:nvSpPr>
        <p:spPr>
          <a:xfrm>
            <a:off x="10361655" y="608200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Dr </a:t>
            </a:r>
            <a:r>
              <a:rPr lang="fr-CA" dirty="0" err="1">
                <a:solidFill>
                  <a:schemeClr val="bg1"/>
                </a:solidFill>
              </a:rPr>
              <a:t>Who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5261B5-029D-464A-B84E-01B5CFED7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7233"/>
            <a:ext cx="10022058" cy="2111947"/>
          </a:xfrm>
        </p:spPr>
        <p:txBody>
          <a:bodyPr>
            <a:normAutofit lnSpcReduction="10000"/>
          </a:bodyPr>
          <a:lstStyle/>
          <a:p>
            <a:r>
              <a:rPr lang="fr-CA" dirty="0"/>
              <a:t>Quasiment tous les organismes sur Terre vivent dans des environnements qui ont été plus ou moins modifiés par les humains</a:t>
            </a:r>
          </a:p>
          <a:p>
            <a:r>
              <a:rPr lang="fr-CA" dirty="0"/>
              <a:t>Impacts ? Mesures de protection ? vont dépendre de :</a:t>
            </a:r>
          </a:p>
          <a:p>
            <a:pPr lvl="1"/>
            <a:r>
              <a:rPr lang="fr-CA" b="1" dirty="0"/>
              <a:t>Valeur</a:t>
            </a:r>
            <a:r>
              <a:rPr lang="fr-CA" dirty="0"/>
              <a:t> qu’on attribue aux organismes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0AD907-6CB7-41A9-AD72-B1BB070F0100}"/>
              </a:ext>
            </a:extLst>
          </p:cNvPr>
          <p:cNvSpPr txBox="1"/>
          <p:nvPr/>
        </p:nvSpPr>
        <p:spPr>
          <a:xfrm>
            <a:off x="10536701" y="6353828"/>
            <a:ext cx="187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Sih</a:t>
            </a:r>
            <a:r>
              <a:rPr lang="fr-CA" dirty="0"/>
              <a:t> et al., 2011</a:t>
            </a:r>
          </a:p>
        </p:txBody>
      </p:sp>
      <p:pic>
        <p:nvPicPr>
          <p:cNvPr id="1026" name="Picture 2" descr="Sylviculture — Wikipédia">
            <a:extLst>
              <a:ext uri="{FF2B5EF4-FFF2-40B4-BE49-F238E27FC236}">
                <a16:creationId xmlns:a16="http://schemas.microsoft.com/office/drawing/2014/main" id="{7925332F-16A6-4D23-8A54-63248E0F4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4195"/>
          <a:stretch/>
        </p:blipFill>
        <p:spPr bwMode="auto">
          <a:xfrm>
            <a:off x="190434" y="3720068"/>
            <a:ext cx="3733397" cy="23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E80A4F-7EC3-4428-BC94-FD220959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48" y="3720068"/>
            <a:ext cx="3481049" cy="23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5AE311-A743-4792-8962-475CF5A2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14" y="3720069"/>
            <a:ext cx="4127852" cy="23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A91C7B-5A03-4493-B287-7C88A12C5984}"/>
              </a:ext>
            </a:extLst>
          </p:cNvPr>
          <p:cNvSpPr txBox="1"/>
          <p:nvPr/>
        </p:nvSpPr>
        <p:spPr>
          <a:xfrm>
            <a:off x="9813654" y="5643300"/>
            <a:ext cx="402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iStock</a:t>
            </a:r>
            <a:r>
              <a:rPr lang="fr-CA" dirty="0"/>
              <a:t>/Marc </a:t>
            </a:r>
            <a:r>
              <a:rPr lang="fr-CA" dirty="0" err="1"/>
              <a:t>Bruxelle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321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7ECF68F-3922-4757-864B-362B536AB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10" y="3528339"/>
            <a:ext cx="5783211" cy="2208238"/>
          </a:xfrm>
          <a:prstGeom prst="rect">
            <a:avLst/>
          </a:prstGeom>
        </p:spPr>
      </p:pic>
      <p:pic>
        <p:nvPicPr>
          <p:cNvPr id="17410" name="Picture 2" descr="Un frelon asiatique géant repéré pour la première fois aux Etats-Unis">
            <a:extLst>
              <a:ext uri="{FF2B5EF4-FFF2-40B4-BE49-F238E27FC236}">
                <a16:creationId xmlns:a16="http://schemas.microsoft.com/office/drawing/2014/main" id="{401829B6-14CB-4922-927A-C0D56F946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6" r="-128"/>
          <a:stretch/>
        </p:blipFill>
        <p:spPr bwMode="auto">
          <a:xfrm>
            <a:off x="404110" y="1073602"/>
            <a:ext cx="5447786" cy="22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du contenu 6" descr="Une image contenant herbe, insecte&#10;&#10;Description générée automatiquement">
            <a:extLst>
              <a:ext uri="{FF2B5EF4-FFF2-40B4-BE49-F238E27FC236}">
                <a16:creationId xmlns:a16="http://schemas.microsoft.com/office/drawing/2014/main" id="{1ED9839F-574E-4347-BA66-F30824730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94" y="808224"/>
            <a:ext cx="3719725" cy="24736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A9A773-6897-4211-BEE5-9314BEEF7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243" y="3429000"/>
            <a:ext cx="4646825" cy="12015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FC68B8-BBA3-4DD1-BD46-737AE3629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99" t="6576" r="22480" b="16183"/>
          <a:stretch/>
        </p:blipFill>
        <p:spPr>
          <a:xfrm>
            <a:off x="7027243" y="4777741"/>
            <a:ext cx="496589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224D6E-14B0-48B0-B489-2FB0A962D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6691" y="5814451"/>
            <a:ext cx="9423213" cy="592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« Écureuil meurtrier » ou « écureuil diabolique » ?</a:t>
            </a:r>
          </a:p>
        </p:txBody>
      </p:sp>
      <p:pic>
        <p:nvPicPr>
          <p:cNvPr id="18434" name="Picture 2" descr="L'entreposage sélectif de l'écureuil | Radio-Canada.ca">
            <a:extLst>
              <a:ext uri="{FF2B5EF4-FFF2-40B4-BE49-F238E27FC236}">
                <a16:creationId xmlns:a16="http://schemas.microsoft.com/office/drawing/2014/main" id="{292CD9BD-0047-4356-95D5-DA3987EB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50" y="716394"/>
            <a:ext cx="8443186" cy="474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07ECAD62-5056-45A6-BDDA-4E6640203E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2619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8442C4-4420-4D64-975F-096E262E0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8" y="1106994"/>
            <a:ext cx="7204052" cy="4351338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« Normal » de pas y penser ou de pas les aimer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Importance : </a:t>
            </a:r>
          </a:p>
          <a:p>
            <a:pPr lvl="1"/>
            <a:r>
              <a:rPr lang="fr-CA" dirty="0"/>
              <a:t>Services écosystémiques (USA : </a:t>
            </a:r>
            <a:r>
              <a:rPr lang="en-US" dirty="0"/>
              <a:t>$57 milliard de dollars/an)</a:t>
            </a:r>
            <a:endParaRPr lang="fr-CA" dirty="0"/>
          </a:p>
          <a:p>
            <a:pPr lvl="1"/>
            <a:r>
              <a:rPr lang="fr-CA" dirty="0"/>
              <a:t>Interaction avec être humain (</a:t>
            </a:r>
            <a:r>
              <a:rPr lang="en-US" dirty="0"/>
              <a:t>a</a:t>
            </a:r>
            <a:r>
              <a:rPr lang="fr-CA" dirty="0" err="1"/>
              <a:t>griculture</a:t>
            </a:r>
            <a:r>
              <a:rPr lang="fr-CA" dirty="0"/>
              <a:t>, sylviculture, vecteurs de maladie, culturel, connaissances)</a:t>
            </a:r>
          </a:p>
          <a:p>
            <a:pPr lvl="1"/>
            <a:r>
              <a:rPr lang="fr-CA" b="1" dirty="0"/>
              <a:t>Intrinsèque	</a:t>
            </a:r>
          </a:p>
          <a:p>
            <a:pPr lvl="2"/>
            <a:r>
              <a:rPr lang="fr-CA" dirty="0"/>
              <a:t>Augmenter quotient de sympathie, d’empathie</a:t>
            </a:r>
          </a:p>
          <a:p>
            <a:pPr lvl="1"/>
            <a:endParaRPr lang="fr-CA" b="1" dirty="0"/>
          </a:p>
          <a:p>
            <a:r>
              <a:rPr lang="fr-CA" dirty="0"/>
              <a:t>Image positive possible : Papillons, coccinelles, abeilles</a:t>
            </a:r>
          </a:p>
          <a:p>
            <a:pPr lvl="1"/>
            <a:endParaRPr lang="fr-CA" b="1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13314" name="Picture 2" descr="Monarque | Espace pour la vie">
            <a:extLst>
              <a:ext uri="{FF2B5EF4-FFF2-40B4-BE49-F238E27FC236}">
                <a16:creationId xmlns:a16="http://schemas.microsoft.com/office/drawing/2014/main" id="{55788128-C862-451D-93B0-DDFCD6CD7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085" y="376267"/>
            <a:ext cx="3415548" cy="24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6FE120-9ED4-4F9C-B1E8-43F0669B48EC}"/>
              </a:ext>
            </a:extLst>
          </p:cNvPr>
          <p:cNvSpPr txBox="1"/>
          <p:nvPr/>
        </p:nvSpPr>
        <p:spPr>
          <a:xfrm>
            <a:off x="10445042" y="2477660"/>
            <a:ext cx="22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André Sarrazin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04D86A7-0700-48F8-8361-5AFA2E3F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80" y="3081185"/>
            <a:ext cx="2905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CB5EFDA-3C07-412D-B33E-2CD3F88E0DFB}"/>
              </a:ext>
            </a:extLst>
          </p:cNvPr>
          <p:cNvSpPr txBox="1"/>
          <p:nvPr/>
        </p:nvSpPr>
        <p:spPr>
          <a:xfrm>
            <a:off x="8992480" y="4140603"/>
            <a:ext cx="122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Pixabay</a:t>
            </a:r>
            <a:endParaRPr lang="fr-CA" dirty="0"/>
          </a:p>
        </p:txBody>
      </p:sp>
      <p:pic>
        <p:nvPicPr>
          <p:cNvPr id="13318" name="Picture 6" descr="L'importance des abeilles dans notre écosystème | ECHOSCIENCES - Grenoble">
            <a:extLst>
              <a:ext uri="{FF2B5EF4-FFF2-40B4-BE49-F238E27FC236}">
                <a16:creationId xmlns:a16="http://schemas.microsoft.com/office/drawing/2014/main" id="{6EB2ADE9-D887-419F-86D7-BCE3A040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51" y="4713348"/>
            <a:ext cx="3265216" cy="18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6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s coléoptères dominent le monde !">
            <a:extLst>
              <a:ext uri="{FF2B5EF4-FFF2-40B4-BE49-F238E27FC236}">
                <a16:creationId xmlns:a16="http://schemas.microsoft.com/office/drawing/2014/main" id="{D1211D1D-06E0-4EC7-99B4-E6C3815D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44" y="1456841"/>
            <a:ext cx="9269855" cy="49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468503-8E19-482F-817F-4DE877BD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547"/>
            <a:ext cx="10515600" cy="667436"/>
          </a:xfrm>
        </p:spPr>
        <p:txBody>
          <a:bodyPr/>
          <a:lstStyle/>
          <a:p>
            <a:r>
              <a:rPr lang="fr-CA" dirty="0"/>
              <a:t>Photos</a:t>
            </a:r>
          </a:p>
        </p:txBody>
      </p:sp>
    </p:spTree>
    <p:extLst>
      <p:ext uri="{BB962C8B-B14F-4D97-AF65-F5344CB8AC3E}">
        <p14:creationId xmlns:p14="http://schemas.microsoft.com/office/powerpoint/2010/main" val="337049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9F566-4BD3-45BF-89E9-658453F5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8194" name="Picture 2" descr="roachgroom">
            <a:extLst>
              <a:ext uri="{FF2B5EF4-FFF2-40B4-BE49-F238E27FC236}">
                <a16:creationId xmlns:a16="http://schemas.microsoft.com/office/drawing/2014/main" id="{D48937A7-60C4-493D-9BBE-68D373FB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2" y="167922"/>
            <a:ext cx="5679411" cy="31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xcessive Grooming in Cats: Psychogenic Alopecia">
            <a:extLst>
              <a:ext uri="{FF2B5EF4-FFF2-40B4-BE49-F238E27FC236}">
                <a16:creationId xmlns:a16="http://schemas.microsoft.com/office/drawing/2014/main" id="{812AB790-83DA-49E1-B08F-6BB93A2B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49" y="246211"/>
            <a:ext cx="6016814" cy="31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w ants clean their antennae could help the nanotechnology industry |  Ongoing chatter from a materials girl curious about matter">
            <a:extLst>
              <a:ext uri="{FF2B5EF4-FFF2-40B4-BE49-F238E27FC236}">
                <a16:creationId xmlns:a16="http://schemas.microsoft.com/office/drawing/2014/main" id="{37D03738-9D06-4DAB-9040-E36D97EE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2" y="3424818"/>
            <a:ext cx="4520418" cy="30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Adult male Ginger cat (Felis catus) grooming by washing his ears with Stock  Photo - Alamy">
            <a:extLst>
              <a:ext uri="{FF2B5EF4-FFF2-40B4-BE49-F238E27FC236}">
                <a16:creationId xmlns:a16="http://schemas.microsoft.com/office/drawing/2014/main" id="{A3D85435-CF98-4A9F-96A4-405FC283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21" y="3532713"/>
            <a:ext cx="4309019" cy="31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8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 the Insect Apocalypse Really Upon Us? - The Atlantic">
            <a:extLst>
              <a:ext uri="{FF2B5EF4-FFF2-40B4-BE49-F238E27FC236}">
                <a16:creationId xmlns:a16="http://schemas.microsoft.com/office/drawing/2014/main" id="{4ADF7D4D-A7F6-4D8B-B435-6E996F67D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3"/>
          <a:stretch/>
        </p:blipFill>
        <p:spPr bwMode="auto">
          <a:xfrm>
            <a:off x="180816" y="1564078"/>
            <a:ext cx="11830367" cy="50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65EE7D-B852-4C40-92BF-2405CA11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5" y="0"/>
            <a:ext cx="10515600" cy="1325563"/>
          </a:xfrm>
        </p:spPr>
        <p:txBody>
          <a:bodyPr/>
          <a:lstStyle/>
          <a:p>
            <a:r>
              <a:rPr lang="fr-CA" dirty="0"/>
              <a:t>Cour 1 : Diversité des insectes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18836B-165A-4A3B-9BEC-AA84409F9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59" y="1026331"/>
            <a:ext cx="10528496" cy="537747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Les insectes c’est trop cool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4B810C-71BA-484C-B58A-AB761D766C87}"/>
              </a:ext>
            </a:extLst>
          </p:cNvPr>
          <p:cNvSpPr txBox="1"/>
          <p:nvPr/>
        </p:nvSpPr>
        <p:spPr>
          <a:xfrm>
            <a:off x="852407" y="2262753"/>
            <a:ext cx="3146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</a:rPr>
              <a:t>1 : Diversité</a:t>
            </a:r>
          </a:p>
          <a:p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chemeClr val="bg1"/>
                </a:solidFill>
              </a:rPr>
              <a:t>2 : Cognition</a:t>
            </a:r>
          </a:p>
        </p:txBody>
      </p:sp>
    </p:spTree>
    <p:extLst>
      <p:ext uri="{BB962C8B-B14F-4D97-AF65-F5344CB8AC3E}">
        <p14:creationId xmlns:p14="http://schemas.microsoft.com/office/powerpoint/2010/main" val="337893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80C70-8F77-4FBF-87AE-08D0269B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12" y="310524"/>
            <a:ext cx="10515600" cy="1325563"/>
          </a:xfrm>
        </p:spPr>
        <p:txBody>
          <a:bodyPr/>
          <a:lstStyle/>
          <a:p>
            <a:pPr algn="ctr"/>
            <a:r>
              <a:rPr lang="fr-CA" dirty="0"/>
              <a:t>1 – DIVERSITE</a:t>
            </a:r>
          </a:p>
        </p:txBody>
      </p:sp>
      <p:pic>
        <p:nvPicPr>
          <p:cNvPr id="3" name="Picture 2" descr="Why protective parenting is key for the survival of tropical insects">
            <a:extLst>
              <a:ext uri="{FF2B5EF4-FFF2-40B4-BE49-F238E27FC236}">
                <a16:creationId xmlns:a16="http://schemas.microsoft.com/office/drawing/2014/main" id="{FE342DAF-3A62-47CA-8DA8-C7C2AD60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45" y="1769353"/>
            <a:ext cx="8945510" cy="44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09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16067F-D568-4734-AE4F-43A44DA30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03" y="459709"/>
            <a:ext cx="10515600" cy="4351338"/>
          </a:xfrm>
        </p:spPr>
        <p:txBody>
          <a:bodyPr/>
          <a:lstStyle/>
          <a:p>
            <a:r>
              <a:rPr lang="fr-CA" dirty="0"/>
              <a:t>Tous les milieux</a:t>
            </a:r>
          </a:p>
          <a:p>
            <a:endParaRPr lang="fr-CA" dirty="0"/>
          </a:p>
        </p:txBody>
      </p:sp>
      <p:pic>
        <p:nvPicPr>
          <p:cNvPr id="3074" name="Picture 2" descr="Des fourmis sprinteuses dans le Sahara | Pour la Science">
            <a:extLst>
              <a:ext uri="{FF2B5EF4-FFF2-40B4-BE49-F238E27FC236}">
                <a16:creationId xmlns:a16="http://schemas.microsoft.com/office/drawing/2014/main" id="{E6121986-74EE-4A84-BDD5-367082B7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3" y="3593819"/>
            <a:ext cx="4710111" cy="26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54EFA7-AB0E-426C-AC5E-06D8F319EDE5}"/>
              </a:ext>
            </a:extLst>
          </p:cNvPr>
          <p:cNvSpPr txBox="1"/>
          <p:nvPr/>
        </p:nvSpPr>
        <p:spPr>
          <a:xfrm>
            <a:off x="535336" y="6356959"/>
            <a:ext cx="423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Shutterstock.com/Pavel </a:t>
            </a:r>
            <a:r>
              <a:rPr lang="fr-CA" dirty="0" err="1"/>
              <a:t>Krasensky</a:t>
            </a:r>
            <a:endParaRPr lang="fr-CA" dirty="0"/>
          </a:p>
        </p:txBody>
      </p:sp>
      <p:pic>
        <p:nvPicPr>
          <p:cNvPr id="3078" name="Picture 6" descr="water_strider_robot_FINAL">
            <a:extLst>
              <a:ext uri="{FF2B5EF4-FFF2-40B4-BE49-F238E27FC236}">
                <a16:creationId xmlns:a16="http://schemas.microsoft.com/office/drawing/2014/main" id="{036D392A-EF9F-4A1F-ADAC-79ED742E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59" y="3623657"/>
            <a:ext cx="4303827" cy="28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FFP - Tordeuse des bourgeons de l'épinette">
            <a:extLst>
              <a:ext uri="{FF2B5EF4-FFF2-40B4-BE49-F238E27FC236}">
                <a16:creationId xmlns:a16="http://schemas.microsoft.com/office/drawing/2014/main" id="{34D6FD3F-7E5F-4079-A370-287A5EC4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53" y="462480"/>
            <a:ext cx="4303826" cy="286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C3231CE-8F1A-4799-8497-0484F0E00B05}"/>
              </a:ext>
            </a:extLst>
          </p:cNvPr>
          <p:cNvSpPr txBox="1"/>
          <p:nvPr/>
        </p:nvSpPr>
        <p:spPr>
          <a:xfrm>
            <a:off x="9921500" y="2521191"/>
            <a:ext cx="117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MFFP</a:t>
            </a:r>
          </a:p>
        </p:txBody>
      </p:sp>
      <p:pic>
        <p:nvPicPr>
          <p:cNvPr id="3082" name="Picture 10" descr="La toundra - terre&amp;océan">
            <a:extLst>
              <a:ext uri="{FF2B5EF4-FFF2-40B4-BE49-F238E27FC236}">
                <a16:creationId xmlns:a16="http://schemas.microsoft.com/office/drawing/2014/main" id="{CEC645DC-B2EF-4BE4-B686-93E41BAF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21" y="1067973"/>
            <a:ext cx="3541542" cy="236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48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91355D-019D-4C07-B30C-DA97579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85" y="236561"/>
            <a:ext cx="5473047" cy="1976852"/>
          </a:xfrm>
        </p:spPr>
        <p:txBody>
          <a:bodyPr>
            <a:normAutofit/>
          </a:bodyPr>
          <a:lstStyle/>
          <a:p>
            <a:r>
              <a:rPr lang="fr-CA" dirty="0"/>
              <a:t>Toutes sources de nourriture</a:t>
            </a:r>
          </a:p>
        </p:txBody>
      </p:sp>
      <p:pic>
        <p:nvPicPr>
          <p:cNvPr id="22530" name="Picture 2" descr="Puceron | Espace pour la vie">
            <a:extLst>
              <a:ext uri="{FF2B5EF4-FFF2-40B4-BE49-F238E27FC236}">
                <a16:creationId xmlns:a16="http://schemas.microsoft.com/office/drawing/2014/main" id="{4DF467BC-65F4-4CC4-91C2-B4051C904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0" y="1302189"/>
            <a:ext cx="2857499" cy="22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C17F93-2DCF-41ED-BF46-1C1CBDF71BC5}"/>
              </a:ext>
            </a:extLst>
          </p:cNvPr>
          <p:cNvSpPr txBox="1"/>
          <p:nvPr/>
        </p:nvSpPr>
        <p:spPr>
          <a:xfrm>
            <a:off x="478302" y="6180470"/>
            <a:ext cx="4308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André Payette – Insectarium de Montréal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ED7E9-64CF-4C2F-8CE9-24DB2FE1E219}"/>
              </a:ext>
            </a:extLst>
          </p:cNvPr>
          <p:cNvSpPr/>
          <p:nvPr/>
        </p:nvSpPr>
        <p:spPr>
          <a:xfrm>
            <a:off x="983359" y="894811"/>
            <a:ext cx="3092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A" sz="2000" dirty="0"/>
              <a:t>Plantes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B58007AA-40C0-4B8C-ADD7-CDF2FF14B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16" y="4205703"/>
            <a:ext cx="3427185" cy="22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3FAF9-B573-42CD-86C1-692E942AD6C2}"/>
              </a:ext>
            </a:extLst>
          </p:cNvPr>
          <p:cNvSpPr/>
          <p:nvPr/>
        </p:nvSpPr>
        <p:spPr>
          <a:xfrm>
            <a:off x="8737678" y="3805593"/>
            <a:ext cx="2857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A" sz="2000" dirty="0"/>
              <a:t>Autres animaux</a:t>
            </a:r>
          </a:p>
        </p:txBody>
      </p:sp>
      <p:pic>
        <p:nvPicPr>
          <p:cNvPr id="22534" name="Picture 6" descr="Ennemis du bois - ISVE Wood - Traitement du bois">
            <a:extLst>
              <a:ext uri="{FF2B5EF4-FFF2-40B4-BE49-F238E27FC236}">
                <a16:creationId xmlns:a16="http://schemas.microsoft.com/office/drawing/2014/main" id="{CF9DE80D-C3E3-4B76-BC7F-AAAD3D567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7" b="-2372"/>
          <a:stretch/>
        </p:blipFill>
        <p:spPr bwMode="auto">
          <a:xfrm>
            <a:off x="7647804" y="1201994"/>
            <a:ext cx="4028697" cy="23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994D9E-8BF3-4ED5-8D76-E928CE808919}"/>
              </a:ext>
            </a:extLst>
          </p:cNvPr>
          <p:cNvSpPr txBox="1"/>
          <p:nvPr/>
        </p:nvSpPr>
        <p:spPr>
          <a:xfrm>
            <a:off x="9170705" y="813354"/>
            <a:ext cx="198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Bois mort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A4A49A-7DA4-4ACF-A3CD-B3EDC9A54BE5}"/>
              </a:ext>
            </a:extLst>
          </p:cNvPr>
          <p:cNvSpPr txBox="1"/>
          <p:nvPr/>
        </p:nvSpPr>
        <p:spPr>
          <a:xfrm>
            <a:off x="1488326" y="3884456"/>
            <a:ext cx="234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Sang</a:t>
            </a:r>
          </a:p>
        </p:txBody>
      </p:sp>
      <p:pic>
        <p:nvPicPr>
          <p:cNvPr id="22536" name="Picture 8" descr="La punaise de lit est un insecte exclusivement hématophage">
            <a:extLst>
              <a:ext uri="{FF2B5EF4-FFF2-40B4-BE49-F238E27FC236}">
                <a16:creationId xmlns:a16="http://schemas.microsoft.com/office/drawing/2014/main" id="{65ABB580-29E0-4E85-91D3-D8C23A6B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8" y="4354127"/>
            <a:ext cx="4030777" cy="22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B0154E-B8C7-4089-8032-C93E44359997}"/>
              </a:ext>
            </a:extLst>
          </p:cNvPr>
          <p:cNvSpPr txBox="1"/>
          <p:nvPr/>
        </p:nvSpPr>
        <p:spPr>
          <a:xfrm>
            <a:off x="4928178" y="832662"/>
            <a:ext cx="159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Pollen/Nectar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0D56349-E720-453D-BC17-A3444571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8" y="1214010"/>
            <a:ext cx="2857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805CD5-DCE1-4E5B-A5E1-F5F370E02E98}"/>
              </a:ext>
            </a:extLst>
          </p:cNvPr>
          <p:cNvSpPr/>
          <p:nvPr/>
        </p:nvSpPr>
        <p:spPr>
          <a:xfrm>
            <a:off x="4171165" y="3225555"/>
            <a:ext cx="3543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https://fr.vikidia.org/w/index.php?curid=5739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715B874-8151-4200-8155-BCEE7EFC7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367" y="4236974"/>
            <a:ext cx="3838414" cy="234403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9FF8C8C-A1CC-4CFA-859A-F606E38CD253}"/>
              </a:ext>
            </a:extLst>
          </p:cNvPr>
          <p:cNvSpPr txBox="1"/>
          <p:nvPr/>
        </p:nvSpPr>
        <p:spPr>
          <a:xfrm>
            <a:off x="5230388" y="3874084"/>
            <a:ext cx="129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Excréments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C6944C-93C2-46F3-B542-26EDDA218DC8}"/>
              </a:ext>
            </a:extLst>
          </p:cNvPr>
          <p:cNvSpPr txBox="1"/>
          <p:nvPr/>
        </p:nvSpPr>
        <p:spPr>
          <a:xfrm>
            <a:off x="5238068" y="6235706"/>
            <a:ext cx="32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Villiers </a:t>
            </a:r>
            <a:r>
              <a:rPr lang="fr-CA" dirty="0" err="1">
                <a:solidFill>
                  <a:schemeClr val="bg1"/>
                </a:solidFill>
              </a:rPr>
              <a:t>Steyn</a:t>
            </a:r>
            <a:r>
              <a:rPr lang="fr-CA" dirty="0">
                <a:solidFill>
                  <a:schemeClr val="bg1"/>
                </a:solidFill>
              </a:rPr>
              <a:t>/</a:t>
            </a:r>
            <a:r>
              <a:rPr lang="fr-CA" dirty="0" err="1">
                <a:solidFill>
                  <a:schemeClr val="bg1"/>
                </a:solidFill>
              </a:rPr>
              <a:t>Shutterstock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8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EF77C2-0E21-413A-982A-AA99DD92F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4" y="384282"/>
            <a:ext cx="10515600" cy="796320"/>
          </a:xfrm>
        </p:spPr>
        <p:txBody>
          <a:bodyPr/>
          <a:lstStyle/>
          <a:p>
            <a:r>
              <a:rPr lang="fr-CA" dirty="0"/>
              <a:t>Mode de reproduction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593E39-F0F6-4E8F-9505-0C881293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6" y="1481453"/>
            <a:ext cx="5316493" cy="4290300"/>
          </a:xfrm>
          <a:prstGeom prst="rect">
            <a:avLst/>
          </a:prstGeom>
        </p:spPr>
      </p:pic>
      <p:pic>
        <p:nvPicPr>
          <p:cNvPr id="6" name="Picture 2" descr="Naissance d'un puceron vert par parthénogénèse. ©Shipher Wu – Taïwan  University | Lutter contre les pucerons, Pucerons, Ravageurs du jardin">
            <a:extLst>
              <a:ext uri="{FF2B5EF4-FFF2-40B4-BE49-F238E27FC236}">
                <a16:creationId xmlns:a16="http://schemas.microsoft.com/office/drawing/2014/main" id="{251F253A-CD88-49C4-A33C-A43A85D5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17" y="384282"/>
            <a:ext cx="3420827" cy="26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748C59-C5DC-4980-8CD6-A150F5A10744}"/>
              </a:ext>
            </a:extLst>
          </p:cNvPr>
          <p:cNvSpPr txBox="1"/>
          <p:nvPr/>
        </p:nvSpPr>
        <p:spPr>
          <a:xfrm>
            <a:off x="9375233" y="2630245"/>
            <a:ext cx="178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©</a:t>
            </a:r>
            <a:r>
              <a:rPr lang="fr-CA" dirty="0" err="1">
                <a:solidFill>
                  <a:schemeClr val="bg1"/>
                </a:solidFill>
              </a:rPr>
              <a:t>Shipher</a:t>
            </a:r>
            <a:r>
              <a:rPr lang="fr-CA" dirty="0">
                <a:solidFill>
                  <a:schemeClr val="bg1"/>
                </a:solidFill>
              </a:rPr>
              <a:t> Wu 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176BE43-96C8-48EF-81E9-FE090B80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17" y="3404162"/>
            <a:ext cx="6096484" cy="34538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71502B-3AA7-4F74-A830-3F9B2E67F574}"/>
              </a:ext>
            </a:extLst>
          </p:cNvPr>
          <p:cNvSpPr/>
          <p:nvPr/>
        </p:nvSpPr>
        <p:spPr>
          <a:xfrm>
            <a:off x="9020013" y="4262034"/>
            <a:ext cx="386216" cy="2059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78A7E9-CBE5-4772-87D0-E9864123E7CA}"/>
              </a:ext>
            </a:extLst>
          </p:cNvPr>
          <p:cNvSpPr txBox="1"/>
          <p:nvPr/>
        </p:nvSpPr>
        <p:spPr>
          <a:xfrm>
            <a:off x="1842023" y="5887938"/>
            <a:ext cx="258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Charançon de la carotte</a:t>
            </a:r>
          </a:p>
        </p:txBody>
      </p:sp>
    </p:spTree>
    <p:extLst>
      <p:ext uri="{BB962C8B-B14F-4D97-AF65-F5344CB8AC3E}">
        <p14:creationId xmlns:p14="http://schemas.microsoft.com/office/powerpoint/2010/main" val="46216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D06C7476-92AB-41AE-B514-40E733BFF18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09489" y="358598"/>
            <a:ext cx="11479237" cy="781999"/>
          </a:xfrm>
        </p:spPr>
        <p:txBody>
          <a:bodyPr vert="horz" lIns="91440" tIns="25604" rIns="91440" bIns="45720" rtlCol="0" anchor="t">
            <a:normAutofit/>
          </a:bodyPr>
          <a:lstStyle/>
          <a:p>
            <a:pPr marL="391729" indent="-293797">
              <a:spcAft>
                <a:spcPts val="1293"/>
              </a:spcAft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lang="fr-FR" altLang="en-US" sz="2903" dirty="0"/>
              <a:t>Valeur qu'on attribue à organisme vivant</a:t>
            </a:r>
          </a:p>
          <a:p>
            <a:pPr marL="391729" indent="-293797">
              <a:spcAft>
                <a:spcPts val="1293"/>
              </a:spcAft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endParaRPr lang="fr-FR" altLang="en-US" sz="2903" dirty="0"/>
          </a:p>
          <a:p>
            <a:pPr marL="391729" indent="-293797">
              <a:spcAft>
                <a:spcPts val="1293"/>
              </a:spcAft>
              <a:buSzPct val="45000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endParaRPr lang="fr-FR" altLang="en-US" sz="2903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4CE187CE-5B6B-413C-8D76-FA53D4B3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4" y="4135322"/>
            <a:ext cx="2785252" cy="226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Line 3">
            <a:extLst>
              <a:ext uri="{FF2B5EF4-FFF2-40B4-BE49-F238E27FC236}">
                <a16:creationId xmlns:a16="http://schemas.microsoft.com/office/drawing/2014/main" id="{E023D350-71BE-4826-861E-D41E402CD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8448" y="5518660"/>
            <a:ext cx="100626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 sz="1633"/>
          </a:p>
        </p:txBody>
      </p:sp>
      <p:pic>
        <p:nvPicPr>
          <p:cNvPr id="6149" name="Picture 4">
            <a:extLst>
              <a:ext uri="{FF2B5EF4-FFF2-40B4-BE49-F238E27FC236}">
                <a16:creationId xmlns:a16="http://schemas.microsoft.com/office/drawing/2014/main" id="{6150D315-5276-4E41-A6E4-C72298A2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70" y="4147581"/>
            <a:ext cx="2667640" cy="241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5">
            <a:extLst>
              <a:ext uri="{FF2B5EF4-FFF2-40B4-BE49-F238E27FC236}">
                <a16:creationId xmlns:a16="http://schemas.microsoft.com/office/drawing/2014/main" id="{19A23FF4-9951-482B-A56E-94C7BB5B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813" y="4179008"/>
            <a:ext cx="2766453" cy="24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Line 6">
            <a:extLst>
              <a:ext uri="{FF2B5EF4-FFF2-40B4-BE49-F238E27FC236}">
                <a16:creationId xmlns:a16="http://schemas.microsoft.com/office/drawing/2014/main" id="{4CBEFF7A-8B7D-4154-A088-4032D26E2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3272" y="5518660"/>
            <a:ext cx="1229079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 sz="1633"/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659206F9-758F-48ED-AB1C-B04BC783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20" y="1140597"/>
            <a:ext cx="5160062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92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6DB1F0-812F-4D27-8AB4-9DEB1CCC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20" y="2978647"/>
            <a:ext cx="3805237" cy="900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Insectes sociaux</a:t>
            </a:r>
          </a:p>
        </p:txBody>
      </p:sp>
      <p:pic>
        <p:nvPicPr>
          <p:cNvPr id="7174" name="Picture 6" descr="Vivre et travailler avec les termites - La Vie Re-Belle">
            <a:extLst>
              <a:ext uri="{FF2B5EF4-FFF2-40B4-BE49-F238E27FC236}">
                <a16:creationId xmlns:a16="http://schemas.microsoft.com/office/drawing/2014/main" id="{798C5F38-6C90-4D9E-85CF-0E3A04176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39" y="772883"/>
            <a:ext cx="7823810" cy="508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25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19DA7-EF81-47C3-BB4C-08380915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Conclusion diversité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A82DE8-87A4-4C3B-B958-0C1A6421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1" y="1856622"/>
            <a:ext cx="5552269" cy="4351338"/>
          </a:xfrm>
        </p:spPr>
        <p:txBody>
          <a:bodyPr/>
          <a:lstStyle/>
          <a:p>
            <a:r>
              <a:rPr lang="fr-CA" dirty="0"/>
              <a:t>Diversité biologique, écologique : adaptation au milieu</a:t>
            </a:r>
          </a:p>
          <a:p>
            <a:r>
              <a:rPr lang="fr-CA" dirty="0"/>
              <a:t>Sélection naturelle : </a:t>
            </a:r>
            <a:r>
              <a:rPr lang="fr-CA" b="1" dirty="0"/>
              <a:t>survie du plus apte</a:t>
            </a:r>
          </a:p>
          <a:p>
            <a:endParaRPr lang="fr-CA" b="1" dirty="0"/>
          </a:p>
          <a:p>
            <a:r>
              <a:rPr lang="fr-CA" dirty="0"/>
              <a:t>Capacité cognitive ?</a:t>
            </a:r>
          </a:p>
          <a:p>
            <a:pPr lvl="1"/>
            <a:endParaRPr lang="fr-CA" dirty="0"/>
          </a:p>
        </p:txBody>
      </p:sp>
      <p:pic>
        <p:nvPicPr>
          <p:cNvPr id="20482" name="Picture 2" descr="What does 'survival of the fittest' mean in the coronavirus pandemic? Look  to the immune system">
            <a:extLst>
              <a:ext uri="{FF2B5EF4-FFF2-40B4-BE49-F238E27FC236}">
                <a16:creationId xmlns:a16="http://schemas.microsoft.com/office/drawing/2014/main" id="{55C255C0-1201-4257-9384-C2072E46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69" y="1341175"/>
            <a:ext cx="5292056" cy="417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9F0A8-5F9F-4EF3-B4C3-0EB4951E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8231" y="2766218"/>
            <a:ext cx="5956496" cy="1325563"/>
          </a:xfrm>
        </p:spPr>
        <p:txBody>
          <a:bodyPr/>
          <a:lstStyle/>
          <a:p>
            <a:pPr algn="ctr"/>
            <a:r>
              <a:rPr lang="fr-CA" dirty="0"/>
              <a:t>2 - COGNITION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E90CC12-15BC-4D1F-A4BB-EBDD0E6B7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r="-1094"/>
          <a:stretch/>
        </p:blipFill>
        <p:spPr bwMode="auto">
          <a:xfrm>
            <a:off x="5733756" y="183885"/>
            <a:ext cx="5956495" cy="649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382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B10EE6-70CD-47A8-935E-3EE5BDA81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32" y="1253331"/>
            <a:ext cx="6864456" cy="4351338"/>
          </a:xfrm>
        </p:spPr>
        <p:txBody>
          <a:bodyPr>
            <a:normAutofit/>
          </a:bodyPr>
          <a:lstStyle/>
          <a:p>
            <a:r>
              <a:rPr lang="fr-CA" dirty="0"/>
              <a:t>Capacité cognitive d’un organisme = affecte manière dont on va traiter cet organisme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Petit cerveau : pas capable de cognition importante </a:t>
            </a:r>
          </a:p>
          <a:p>
            <a:endParaRPr lang="fr-CA" dirty="0"/>
          </a:p>
        </p:txBody>
      </p:sp>
      <p:pic>
        <p:nvPicPr>
          <p:cNvPr id="5" name="Picture 10" descr="The Insect Nervous System">
            <a:extLst>
              <a:ext uri="{FF2B5EF4-FFF2-40B4-BE49-F238E27FC236}">
                <a16:creationId xmlns:a16="http://schemas.microsoft.com/office/drawing/2014/main" id="{FF2B2F42-1292-45FE-85F6-9A09BEAC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04" y="568290"/>
            <a:ext cx="2397703" cy="57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AD0BF62A-8E8F-4DDA-8905-08001C10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81" y="467764"/>
            <a:ext cx="4270814" cy="592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60554EA0-C084-484D-8621-96587D21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84" y="3428999"/>
            <a:ext cx="3573338" cy="323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F7DC0A3D-D973-46F6-82B4-A3316C91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5" y="195861"/>
            <a:ext cx="4606296" cy="310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52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1FDA3D81-F97B-4C43-8A61-5E2CCDCE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20" y="3591737"/>
            <a:ext cx="4931078" cy="287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CBA42F98-D0A7-48BB-A0D6-605159FC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04" y="260668"/>
            <a:ext cx="4899394" cy="30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45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91066DF4-D346-447C-95D5-418E5967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73" y="555178"/>
            <a:ext cx="8882853" cy="574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C5231C-3751-4C6D-9C1A-E1236CF4B1DF}"/>
              </a:ext>
            </a:extLst>
          </p:cNvPr>
          <p:cNvSpPr txBox="1"/>
          <p:nvPr/>
        </p:nvSpPr>
        <p:spPr>
          <a:xfrm>
            <a:off x="2882686" y="5377912"/>
            <a:ext cx="68192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dirty="0"/>
              <a:t>Est-ce que les insectes ont des capacités cognitives ?</a:t>
            </a:r>
          </a:p>
        </p:txBody>
      </p:sp>
    </p:spTree>
    <p:extLst>
      <p:ext uri="{BB962C8B-B14F-4D97-AF65-F5344CB8AC3E}">
        <p14:creationId xmlns:p14="http://schemas.microsoft.com/office/powerpoint/2010/main" val="3073148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9C028-CA8F-4B26-BD88-4040D032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BE5832-022E-4112-9293-BA903BC50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Capacités cognitives : </a:t>
            </a:r>
          </a:p>
          <a:p>
            <a:pPr lvl="1"/>
            <a:r>
              <a:rPr lang="fr-CA" dirty="0"/>
              <a:t>1 - Communication</a:t>
            </a:r>
          </a:p>
          <a:p>
            <a:pPr lvl="1"/>
            <a:r>
              <a:rPr lang="fr-CA" dirty="0"/>
              <a:t>2 - Résolution de problème </a:t>
            </a:r>
          </a:p>
          <a:p>
            <a:pPr lvl="1"/>
            <a:r>
              <a:rPr lang="fr-CA" dirty="0"/>
              <a:t>3 - Apprentissage</a:t>
            </a:r>
          </a:p>
          <a:p>
            <a:pPr lvl="1"/>
            <a:r>
              <a:rPr lang="fr-CA" dirty="0"/>
              <a:t>4 - Conscience</a:t>
            </a:r>
          </a:p>
          <a:p>
            <a:pPr lvl="1"/>
            <a:r>
              <a:rPr lang="fr-CA" dirty="0"/>
              <a:t>5 - Émotions</a:t>
            </a:r>
          </a:p>
          <a:p>
            <a:pPr lvl="1"/>
            <a:r>
              <a:rPr lang="fr-CA" dirty="0"/>
              <a:t>6 - Douleur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274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neybees' waggle dance no longer useful in some cultivated landscapes">
            <a:extLst>
              <a:ext uri="{FF2B5EF4-FFF2-40B4-BE49-F238E27FC236}">
                <a16:creationId xmlns:a16="http://schemas.microsoft.com/office/drawing/2014/main" id="{F680ADEA-69BE-476F-8C8D-4BCD6414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37" y="1361818"/>
            <a:ext cx="6420470" cy="508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922DBE-4A30-43DD-A3C8-D827D02E83DB}"/>
              </a:ext>
            </a:extLst>
          </p:cNvPr>
          <p:cNvSpPr txBox="1"/>
          <p:nvPr/>
        </p:nvSpPr>
        <p:spPr>
          <a:xfrm>
            <a:off x="7360701" y="6062106"/>
            <a:ext cx="21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Christoph </a:t>
            </a:r>
            <a:r>
              <a:rPr lang="fr-CA" dirty="0" err="1">
                <a:solidFill>
                  <a:schemeClr val="bg1"/>
                </a:solidFill>
              </a:rPr>
              <a:t>Grüter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BCAB059-C890-48CB-800B-184D54DE5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26562"/>
            <a:ext cx="10515600" cy="4351338"/>
          </a:xfrm>
        </p:spPr>
        <p:txBody>
          <a:bodyPr/>
          <a:lstStyle/>
          <a:p>
            <a:r>
              <a:rPr lang="fr-CA" dirty="0"/>
              <a:t>1 -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913809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FAA24-003F-4F80-BCDA-9EBFBA5B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265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2 - Résolution de problèmes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D0984E-E874-4B8B-9023-D60DE6F4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33" y="1367564"/>
            <a:ext cx="3409950" cy="15811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89B847-EF66-402E-B703-6A288D4A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892" y="1367564"/>
            <a:ext cx="3400425" cy="15811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7D2D21-7F8C-4055-8D68-A5DBF86E0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327" y="1367564"/>
            <a:ext cx="3381375" cy="1581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AFF7E0-D0E4-49C5-BC07-665EF189B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612" y="3267397"/>
            <a:ext cx="6515182" cy="30210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342FCA-509C-49D6-9E80-A049E0E5C089}"/>
              </a:ext>
            </a:extLst>
          </p:cNvPr>
          <p:cNvSpPr txBox="1"/>
          <p:nvPr/>
        </p:nvSpPr>
        <p:spPr>
          <a:xfrm>
            <a:off x="10266756" y="6431438"/>
            <a:ext cx="185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Alem et al., 2016</a:t>
            </a:r>
          </a:p>
        </p:txBody>
      </p:sp>
    </p:spTree>
    <p:extLst>
      <p:ext uri="{BB962C8B-B14F-4D97-AF65-F5344CB8AC3E}">
        <p14:creationId xmlns:p14="http://schemas.microsoft.com/office/powerpoint/2010/main" val="24506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66A34-AE85-4465-8D91-DC6DF2B8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1DD5CF-24DC-41C5-93B0-E035DDD0B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A5FAB7-FC3B-4C11-97CB-7390B395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235"/>
            <a:ext cx="12192000" cy="5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0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48FB4F-CD13-45FF-9814-187B511C3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6" r="10397" b="12804"/>
          <a:stretch/>
        </p:blipFill>
        <p:spPr>
          <a:xfrm>
            <a:off x="540485" y="1103790"/>
            <a:ext cx="3205997" cy="3135011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06DAE54-F8B1-42FC-A463-60ABB8AB2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11" y="397686"/>
            <a:ext cx="79107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3 - Apprentissage : Apprentissage associatif</a:t>
            </a:r>
          </a:p>
        </p:txBody>
      </p:sp>
      <p:sp>
        <p:nvSpPr>
          <p:cNvPr id="9" name="Cylindre 8">
            <a:extLst>
              <a:ext uri="{FF2B5EF4-FFF2-40B4-BE49-F238E27FC236}">
                <a16:creationId xmlns:a16="http://schemas.microsoft.com/office/drawing/2014/main" id="{BAF9468C-79CB-48A5-A148-15A2243F4085}"/>
              </a:ext>
            </a:extLst>
          </p:cNvPr>
          <p:cNvSpPr/>
          <p:nvPr/>
        </p:nvSpPr>
        <p:spPr>
          <a:xfrm>
            <a:off x="4603656" y="3187688"/>
            <a:ext cx="801858" cy="185203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Cylindre 15">
            <a:extLst>
              <a:ext uri="{FF2B5EF4-FFF2-40B4-BE49-F238E27FC236}">
                <a16:creationId xmlns:a16="http://schemas.microsoft.com/office/drawing/2014/main" id="{CA627773-C2E5-4F81-8FD7-5C0BFA2292FA}"/>
              </a:ext>
            </a:extLst>
          </p:cNvPr>
          <p:cNvSpPr/>
          <p:nvPr/>
        </p:nvSpPr>
        <p:spPr>
          <a:xfrm>
            <a:off x="7290911" y="3187689"/>
            <a:ext cx="801858" cy="196815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76C07B69-3356-4186-B11A-A1A803CDAFFB}"/>
              </a:ext>
            </a:extLst>
          </p:cNvPr>
          <p:cNvSpPr/>
          <p:nvPr/>
        </p:nvSpPr>
        <p:spPr>
          <a:xfrm>
            <a:off x="9637283" y="3253567"/>
            <a:ext cx="801858" cy="1968153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3B163DF-6F27-43B8-AD89-72C97A0FC08A}"/>
              </a:ext>
            </a:extLst>
          </p:cNvPr>
          <p:cNvCxnSpPr>
            <a:cxnSpLocks/>
          </p:cNvCxnSpPr>
          <p:nvPr/>
        </p:nvCxnSpPr>
        <p:spPr>
          <a:xfrm flipH="1">
            <a:off x="11173826" y="2018447"/>
            <a:ext cx="641708" cy="787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CEE4D939-8E3D-49EE-BF33-E11A0BF34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5" y="4302016"/>
            <a:ext cx="2960473" cy="2306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D9DF16-7794-4BC4-A711-310EE7E91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21"/>
          <a:stretch/>
        </p:blipFill>
        <p:spPr>
          <a:xfrm>
            <a:off x="4523183" y="2399642"/>
            <a:ext cx="1283260" cy="9725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64CE54-3D75-41AC-943D-4BB46218F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911" y="2460767"/>
            <a:ext cx="1553135" cy="972594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CDC0947-3924-499C-87DF-B2612F5ADE71}"/>
              </a:ext>
            </a:extLst>
          </p:cNvPr>
          <p:cNvCxnSpPr>
            <a:cxnSpLocks/>
          </p:cNvCxnSpPr>
          <p:nvPr/>
        </p:nvCxnSpPr>
        <p:spPr>
          <a:xfrm flipH="1">
            <a:off x="5617780" y="1931622"/>
            <a:ext cx="1359876" cy="468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Larme 11">
            <a:extLst>
              <a:ext uri="{FF2B5EF4-FFF2-40B4-BE49-F238E27FC236}">
                <a16:creationId xmlns:a16="http://schemas.microsoft.com/office/drawing/2014/main" id="{B6962A41-9EFC-4CA7-BA12-8F834B9E92BF}"/>
              </a:ext>
            </a:extLst>
          </p:cNvPr>
          <p:cNvSpPr/>
          <p:nvPr/>
        </p:nvSpPr>
        <p:spPr>
          <a:xfrm rot="20517103">
            <a:off x="5596747" y="2382824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4506C76-172A-42A8-8131-62273E4DABF1}"/>
              </a:ext>
            </a:extLst>
          </p:cNvPr>
          <p:cNvCxnSpPr>
            <a:cxnSpLocks/>
          </p:cNvCxnSpPr>
          <p:nvPr/>
        </p:nvCxnSpPr>
        <p:spPr>
          <a:xfrm flipH="1">
            <a:off x="8396462" y="1992747"/>
            <a:ext cx="1359876" cy="468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arme 20">
            <a:extLst>
              <a:ext uri="{FF2B5EF4-FFF2-40B4-BE49-F238E27FC236}">
                <a16:creationId xmlns:a16="http://schemas.microsoft.com/office/drawing/2014/main" id="{31DF0D23-C05E-45F2-85C8-6782F8AAE71D}"/>
              </a:ext>
            </a:extLst>
          </p:cNvPr>
          <p:cNvSpPr/>
          <p:nvPr/>
        </p:nvSpPr>
        <p:spPr>
          <a:xfrm rot="20517103">
            <a:off x="8375429" y="2443949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7A83A9-959B-4824-9C27-93EA45E0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633" y="2562304"/>
            <a:ext cx="1553135" cy="972594"/>
          </a:xfrm>
          <a:prstGeom prst="rect">
            <a:avLst/>
          </a:prstGeom>
        </p:spPr>
      </p:pic>
      <p:sp>
        <p:nvSpPr>
          <p:cNvPr id="24" name="Larme 23">
            <a:extLst>
              <a:ext uri="{FF2B5EF4-FFF2-40B4-BE49-F238E27FC236}">
                <a16:creationId xmlns:a16="http://schemas.microsoft.com/office/drawing/2014/main" id="{E03B5743-E440-4CE7-92AA-4F148872A314}"/>
              </a:ext>
            </a:extLst>
          </p:cNvPr>
          <p:cNvSpPr/>
          <p:nvPr/>
        </p:nvSpPr>
        <p:spPr>
          <a:xfrm rot="20517103">
            <a:off x="11033860" y="2767584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33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2" grpId="0" animBg="1"/>
      <p:bldP spid="21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A5E76F3-6664-459C-8EC9-E11331341604}"/>
              </a:ext>
            </a:extLst>
          </p:cNvPr>
          <p:cNvSpPr txBox="1"/>
          <p:nvPr/>
        </p:nvSpPr>
        <p:spPr>
          <a:xfrm>
            <a:off x="672073" y="5922813"/>
            <a:ext cx="312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Étape 1 : Entraînement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784F00-A75A-493C-BBB8-9968E8042A3D}"/>
              </a:ext>
            </a:extLst>
          </p:cNvPr>
          <p:cNvSpPr txBox="1"/>
          <p:nvPr/>
        </p:nvSpPr>
        <p:spPr>
          <a:xfrm>
            <a:off x="9285139" y="3433269"/>
            <a:ext cx="155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/>
              <a:t>x 3 </a:t>
            </a:r>
          </a:p>
        </p:txBody>
      </p:sp>
      <p:sp>
        <p:nvSpPr>
          <p:cNvPr id="19" name="Cylindre 18">
            <a:extLst>
              <a:ext uri="{FF2B5EF4-FFF2-40B4-BE49-F238E27FC236}">
                <a16:creationId xmlns:a16="http://schemas.microsoft.com/office/drawing/2014/main" id="{D4A20218-2AED-400C-B5E1-BAC6D1245E45}"/>
              </a:ext>
            </a:extLst>
          </p:cNvPr>
          <p:cNvSpPr/>
          <p:nvPr/>
        </p:nvSpPr>
        <p:spPr>
          <a:xfrm>
            <a:off x="802492" y="3475104"/>
            <a:ext cx="801858" cy="185203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Cylindre 19">
            <a:extLst>
              <a:ext uri="{FF2B5EF4-FFF2-40B4-BE49-F238E27FC236}">
                <a16:creationId xmlns:a16="http://schemas.microsoft.com/office/drawing/2014/main" id="{2B67F4C4-AB8C-47A6-9F3F-D71E77B8A99F}"/>
              </a:ext>
            </a:extLst>
          </p:cNvPr>
          <p:cNvSpPr/>
          <p:nvPr/>
        </p:nvSpPr>
        <p:spPr>
          <a:xfrm>
            <a:off x="3070137" y="3424861"/>
            <a:ext cx="801858" cy="196815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Cylindre 20">
            <a:extLst>
              <a:ext uri="{FF2B5EF4-FFF2-40B4-BE49-F238E27FC236}">
                <a16:creationId xmlns:a16="http://schemas.microsoft.com/office/drawing/2014/main" id="{85DC9D7B-213E-4044-8530-2334FB8198F1}"/>
              </a:ext>
            </a:extLst>
          </p:cNvPr>
          <p:cNvSpPr/>
          <p:nvPr/>
        </p:nvSpPr>
        <p:spPr>
          <a:xfrm>
            <a:off x="5510339" y="3475104"/>
            <a:ext cx="801858" cy="1968153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634CD4C-7BBB-42A0-9123-034647EF9196}"/>
              </a:ext>
            </a:extLst>
          </p:cNvPr>
          <p:cNvCxnSpPr>
            <a:cxnSpLocks/>
          </p:cNvCxnSpPr>
          <p:nvPr/>
        </p:nvCxnSpPr>
        <p:spPr>
          <a:xfrm flipH="1">
            <a:off x="7046882" y="2239984"/>
            <a:ext cx="641708" cy="787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B5F6FFC-2B40-4E4D-9870-F0AF544BC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21"/>
          <a:stretch/>
        </p:blipFill>
        <p:spPr>
          <a:xfrm>
            <a:off x="722019" y="2687058"/>
            <a:ext cx="1283260" cy="97259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825F74-E10B-4EF8-9FCE-3093705D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37" y="2697939"/>
            <a:ext cx="1553135" cy="972594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316CADB-D79C-4169-8380-C0831DD73CF4}"/>
              </a:ext>
            </a:extLst>
          </p:cNvPr>
          <p:cNvCxnSpPr>
            <a:cxnSpLocks/>
          </p:cNvCxnSpPr>
          <p:nvPr/>
        </p:nvCxnSpPr>
        <p:spPr>
          <a:xfrm flipH="1">
            <a:off x="1816616" y="2219038"/>
            <a:ext cx="1359876" cy="468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Larme 25">
            <a:extLst>
              <a:ext uri="{FF2B5EF4-FFF2-40B4-BE49-F238E27FC236}">
                <a16:creationId xmlns:a16="http://schemas.microsoft.com/office/drawing/2014/main" id="{9E4F19C4-CCBE-4E8E-8E16-97D0616CBC73}"/>
              </a:ext>
            </a:extLst>
          </p:cNvPr>
          <p:cNvSpPr/>
          <p:nvPr/>
        </p:nvSpPr>
        <p:spPr>
          <a:xfrm rot="20517103">
            <a:off x="1795583" y="2670240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B1BCE14-310D-4D3D-8D94-7DE984DF9DDB}"/>
              </a:ext>
            </a:extLst>
          </p:cNvPr>
          <p:cNvCxnSpPr>
            <a:cxnSpLocks/>
          </p:cNvCxnSpPr>
          <p:nvPr/>
        </p:nvCxnSpPr>
        <p:spPr>
          <a:xfrm flipH="1">
            <a:off x="4175688" y="2229919"/>
            <a:ext cx="1359876" cy="468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arme 27">
            <a:extLst>
              <a:ext uri="{FF2B5EF4-FFF2-40B4-BE49-F238E27FC236}">
                <a16:creationId xmlns:a16="http://schemas.microsoft.com/office/drawing/2014/main" id="{77704614-E618-492C-A197-420AE60DFD45}"/>
              </a:ext>
            </a:extLst>
          </p:cNvPr>
          <p:cNvSpPr/>
          <p:nvPr/>
        </p:nvSpPr>
        <p:spPr>
          <a:xfrm rot="20517103">
            <a:off x="4154655" y="2681121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9B5DC39-35C0-4C38-B255-FF7811D6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89" y="2783841"/>
            <a:ext cx="1553135" cy="972594"/>
          </a:xfrm>
          <a:prstGeom prst="rect">
            <a:avLst/>
          </a:prstGeom>
        </p:spPr>
      </p:pic>
      <p:sp>
        <p:nvSpPr>
          <p:cNvPr id="30" name="Larme 29">
            <a:extLst>
              <a:ext uri="{FF2B5EF4-FFF2-40B4-BE49-F238E27FC236}">
                <a16:creationId xmlns:a16="http://schemas.microsoft.com/office/drawing/2014/main" id="{402C3D04-8D83-40A6-B164-74781D0D8F33}"/>
              </a:ext>
            </a:extLst>
          </p:cNvPr>
          <p:cNvSpPr/>
          <p:nvPr/>
        </p:nvSpPr>
        <p:spPr>
          <a:xfrm rot="20517103">
            <a:off x="6906916" y="2989121"/>
            <a:ext cx="229816" cy="147508"/>
          </a:xfrm>
          <a:prstGeom prst="teardro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3" name="Picture 2" descr="Icône De Dessin De Fruit Frais De Fraise Illustration de Vecteur -  Illustration du fruit, fraise: 88009582">
            <a:extLst>
              <a:ext uri="{FF2B5EF4-FFF2-40B4-BE49-F238E27FC236}">
                <a16:creationId xmlns:a16="http://schemas.microsoft.com/office/drawing/2014/main" id="{A895407F-2BAB-4C7F-A256-6227EB0F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61" y="526846"/>
            <a:ext cx="1623995" cy="16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405C551-D37A-4437-8A1B-4E44747E6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08" y="64347"/>
            <a:ext cx="607559" cy="6445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3F0C78-4234-42D4-911C-68487E4F9BAB}"/>
              </a:ext>
            </a:extLst>
          </p:cNvPr>
          <p:cNvSpPr txBox="1"/>
          <p:nvPr/>
        </p:nvSpPr>
        <p:spPr>
          <a:xfrm>
            <a:off x="6096000" y="5898972"/>
            <a:ext cx="615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But = que l’abeille </a:t>
            </a:r>
            <a:r>
              <a:rPr lang="fr-CA" sz="2000" b="1" dirty="0"/>
              <a:t>associe</a:t>
            </a:r>
            <a:r>
              <a:rPr lang="fr-CA" sz="2000" dirty="0"/>
              <a:t> l’odeur avec la récompense</a:t>
            </a:r>
          </a:p>
        </p:txBody>
      </p:sp>
    </p:spTree>
    <p:extLst>
      <p:ext uri="{BB962C8B-B14F-4D97-AF65-F5344CB8AC3E}">
        <p14:creationId xmlns:p14="http://schemas.microsoft.com/office/powerpoint/2010/main" val="5993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6" grpId="0" animBg="1"/>
      <p:bldP spid="28" grpId="0" animBg="1"/>
      <p:bldP spid="30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cône De Dessin De Fruit Frais De Fraise Illustration de Vecteur -  Illustration du fruit, fraise: 88009582">
            <a:extLst>
              <a:ext uri="{FF2B5EF4-FFF2-40B4-BE49-F238E27FC236}">
                <a16:creationId xmlns:a16="http://schemas.microsoft.com/office/drawing/2014/main" id="{8D33CE6A-7EB3-4D43-A333-CB1A5D01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7" y="2452605"/>
            <a:ext cx="1623995" cy="16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DEC957-53BD-4123-A7AA-FA77BBBBB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4" y="1958034"/>
            <a:ext cx="607559" cy="6445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5E76F3-6664-459C-8EC9-E11331341604}"/>
              </a:ext>
            </a:extLst>
          </p:cNvPr>
          <p:cNvSpPr txBox="1"/>
          <p:nvPr/>
        </p:nvSpPr>
        <p:spPr>
          <a:xfrm>
            <a:off x="419200" y="5610793"/>
            <a:ext cx="243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Étape 2 : Test</a:t>
            </a:r>
          </a:p>
        </p:txBody>
      </p:sp>
      <p:sp>
        <p:nvSpPr>
          <p:cNvPr id="15" name="Cylindre 14">
            <a:extLst>
              <a:ext uri="{FF2B5EF4-FFF2-40B4-BE49-F238E27FC236}">
                <a16:creationId xmlns:a16="http://schemas.microsoft.com/office/drawing/2014/main" id="{75C2BC95-F015-436A-945B-46568B722D45}"/>
              </a:ext>
            </a:extLst>
          </p:cNvPr>
          <p:cNvSpPr/>
          <p:nvPr/>
        </p:nvSpPr>
        <p:spPr>
          <a:xfrm>
            <a:off x="4717970" y="4421030"/>
            <a:ext cx="801858" cy="196815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1C909E6-025C-44F8-AB6A-863DFD01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970" y="3694108"/>
            <a:ext cx="1553135" cy="972594"/>
          </a:xfrm>
          <a:prstGeom prst="rect">
            <a:avLst/>
          </a:prstGeom>
        </p:spPr>
      </p:pic>
      <p:sp>
        <p:nvSpPr>
          <p:cNvPr id="20" name="Cylindre 19">
            <a:extLst>
              <a:ext uri="{FF2B5EF4-FFF2-40B4-BE49-F238E27FC236}">
                <a16:creationId xmlns:a16="http://schemas.microsoft.com/office/drawing/2014/main" id="{C66EB104-96E6-4517-A69A-126ED92C5F6C}"/>
              </a:ext>
            </a:extLst>
          </p:cNvPr>
          <p:cNvSpPr/>
          <p:nvPr/>
        </p:nvSpPr>
        <p:spPr>
          <a:xfrm>
            <a:off x="4798443" y="1054028"/>
            <a:ext cx="801858" cy="1852034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18F4B81-41D6-4ADE-B0EF-B66C1A885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821"/>
          <a:stretch/>
        </p:blipFill>
        <p:spPr>
          <a:xfrm>
            <a:off x="4717970" y="265982"/>
            <a:ext cx="1283260" cy="972594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DDEBFB3-4787-435F-A07C-0114B3A00F51}"/>
              </a:ext>
            </a:extLst>
          </p:cNvPr>
          <p:cNvCxnSpPr/>
          <p:nvPr/>
        </p:nvCxnSpPr>
        <p:spPr>
          <a:xfrm flipV="1">
            <a:off x="2572042" y="1958034"/>
            <a:ext cx="1813978" cy="948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4828599-4EAC-498C-A928-4BE18BB9988A}"/>
              </a:ext>
            </a:extLst>
          </p:cNvPr>
          <p:cNvCxnSpPr>
            <a:cxnSpLocks/>
          </p:cNvCxnSpPr>
          <p:nvPr/>
        </p:nvCxnSpPr>
        <p:spPr>
          <a:xfrm>
            <a:off x="2524144" y="3429000"/>
            <a:ext cx="1722392" cy="1406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901AB39-62E4-4E58-91E0-30C74C81F5DA}"/>
              </a:ext>
            </a:extLst>
          </p:cNvPr>
          <p:cNvSpPr txBox="1"/>
          <p:nvPr/>
        </p:nvSpPr>
        <p:spPr>
          <a:xfrm>
            <a:off x="7222210" y="5067946"/>
            <a:ext cx="148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Test réussi !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C2CB43-5DB5-4AC5-9CB5-6A33DD66E67A}"/>
              </a:ext>
            </a:extLst>
          </p:cNvPr>
          <p:cNvSpPr txBox="1"/>
          <p:nvPr/>
        </p:nvSpPr>
        <p:spPr>
          <a:xfrm>
            <a:off x="7222209" y="1771973"/>
            <a:ext cx="148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Test échoué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DDA0C74-67E0-4EE4-B4F9-557923FD45B8}"/>
              </a:ext>
            </a:extLst>
          </p:cNvPr>
          <p:cNvSpPr txBox="1"/>
          <p:nvPr/>
        </p:nvSpPr>
        <p:spPr>
          <a:xfrm>
            <a:off x="9862629" y="5067946"/>
            <a:ext cx="179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90% !!!!</a:t>
            </a:r>
          </a:p>
        </p:txBody>
      </p:sp>
    </p:spTree>
    <p:extLst>
      <p:ext uri="{BB962C8B-B14F-4D97-AF65-F5344CB8AC3E}">
        <p14:creationId xmlns:p14="http://schemas.microsoft.com/office/powerpoint/2010/main" val="22157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/>
      <p:bldP spid="27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6656EB-51E5-424E-9776-02D4C4704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26" y="882617"/>
            <a:ext cx="6538993" cy="4536899"/>
          </a:xfrm>
        </p:spPr>
        <p:txBody>
          <a:bodyPr>
            <a:normAutofit/>
          </a:bodyPr>
          <a:lstStyle/>
          <a:p>
            <a:r>
              <a:rPr lang="fr-CA" altLang="en-US" sz="2400" dirty="0"/>
              <a:t>4 - Conscience </a:t>
            </a:r>
          </a:p>
          <a:p>
            <a:endParaRPr lang="fr-CA" sz="2000" dirty="0"/>
          </a:p>
          <a:p>
            <a:r>
              <a:rPr lang="fr-CA" sz="2000" dirty="0"/>
              <a:t>Plus bas niveau de conscience = « </a:t>
            </a:r>
            <a:r>
              <a:rPr lang="fr-CA" sz="2000" b="1" dirty="0"/>
              <a:t>expérience subjective </a:t>
            </a:r>
            <a:r>
              <a:rPr lang="fr-CA" sz="2000" dirty="0"/>
              <a:t>» ; “conscience basique du monde, sans réflexion sur cette conscience.” </a:t>
            </a:r>
          </a:p>
          <a:p>
            <a:r>
              <a:rPr lang="fr-CA" sz="2000" dirty="0"/>
              <a:t>Chez vertébrés, capacité pour </a:t>
            </a:r>
            <a:r>
              <a:rPr lang="fr-CA" sz="2000" b="1" dirty="0"/>
              <a:t>expérience subjective </a:t>
            </a:r>
            <a:r>
              <a:rPr lang="fr-CA" sz="2000" dirty="0"/>
              <a:t>supportée par structures intégrées dans le mésencéphale, qui créent une </a:t>
            </a:r>
            <a:r>
              <a:rPr lang="fr-CA" sz="2000" b="1" dirty="0"/>
              <a:t>simulation neurale de l’état de l’animal mobile dans l’espace</a:t>
            </a:r>
            <a:endParaRPr lang="fr-CA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DEB0CD-D6D3-4083-AFAD-64E1D322CD68}"/>
              </a:ext>
            </a:extLst>
          </p:cNvPr>
          <p:cNvSpPr txBox="1"/>
          <p:nvPr/>
        </p:nvSpPr>
        <p:spPr>
          <a:xfrm>
            <a:off x="9663516" y="6373447"/>
            <a:ext cx="26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Barron and Klein, 2016</a:t>
            </a:r>
          </a:p>
        </p:txBody>
      </p:sp>
      <p:pic>
        <p:nvPicPr>
          <p:cNvPr id="14344" name="Picture 8" descr="meta analysis] Rick n Morty S1E4 : Simulation Theory and Machine Learning">
            <a:extLst>
              <a:ext uri="{FF2B5EF4-FFF2-40B4-BE49-F238E27FC236}">
                <a16:creationId xmlns:a16="http://schemas.microsoft.com/office/drawing/2014/main" id="{14FA4EFA-273A-4E30-B1B7-16C6B9034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t="6990" r="22663" b="10246"/>
          <a:stretch/>
        </p:blipFill>
        <p:spPr bwMode="auto">
          <a:xfrm>
            <a:off x="7408835" y="3312762"/>
            <a:ext cx="4509361" cy="26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onstitution du cerveau">
            <a:extLst>
              <a:ext uri="{FF2B5EF4-FFF2-40B4-BE49-F238E27FC236}">
                <a16:creationId xmlns:a16="http://schemas.microsoft.com/office/drawing/2014/main" id="{34034DAA-FE13-4AE2-A84E-41301754E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5923"/>
          <a:stretch/>
        </p:blipFill>
        <p:spPr bwMode="auto">
          <a:xfrm>
            <a:off x="8090688" y="484552"/>
            <a:ext cx="3562099" cy="23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6656EB-51E5-424E-9776-02D4C4704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26" y="882617"/>
            <a:ext cx="6538993" cy="4536899"/>
          </a:xfrm>
        </p:spPr>
        <p:txBody>
          <a:bodyPr>
            <a:normAutofit/>
          </a:bodyPr>
          <a:lstStyle/>
          <a:p>
            <a:r>
              <a:rPr lang="fr-CA" altLang="en-US" sz="2400" dirty="0"/>
              <a:t>4 - Conscience </a:t>
            </a:r>
          </a:p>
          <a:p>
            <a:endParaRPr lang="fr-CA" sz="2000" dirty="0"/>
          </a:p>
          <a:p>
            <a:r>
              <a:rPr lang="fr-CA" sz="2000" dirty="0"/>
              <a:t>Plus bas niveau de conscience = « </a:t>
            </a:r>
            <a:r>
              <a:rPr lang="fr-CA" sz="2000" b="1" dirty="0"/>
              <a:t>expérience subjective </a:t>
            </a:r>
            <a:r>
              <a:rPr lang="fr-CA" sz="2000" dirty="0"/>
              <a:t>» ; “conscience basique du monde, sans réflexion sur cette conscience.” </a:t>
            </a:r>
          </a:p>
          <a:p>
            <a:r>
              <a:rPr lang="fr-CA" sz="2000" dirty="0"/>
              <a:t>Chez vertébrés, capacité pour </a:t>
            </a:r>
            <a:r>
              <a:rPr lang="fr-CA" sz="2000" b="1" dirty="0"/>
              <a:t>expérience subjective </a:t>
            </a:r>
            <a:r>
              <a:rPr lang="fr-CA" sz="2000" dirty="0"/>
              <a:t>supportée par structures intégrées dans le mésencéphale, qui créent une </a:t>
            </a:r>
            <a:r>
              <a:rPr lang="fr-CA" sz="2000" b="1" dirty="0"/>
              <a:t>simulation neurale de l’état de l’animal mobile dans l’espace</a:t>
            </a:r>
            <a:r>
              <a:rPr lang="fr-CA" sz="2000" dirty="0"/>
              <a:t>. </a:t>
            </a:r>
          </a:p>
          <a:p>
            <a:r>
              <a:rPr lang="fr-CA" sz="2000" dirty="0"/>
              <a:t>Structures dans le cerveau de l’insecte performent </a:t>
            </a:r>
            <a:r>
              <a:rPr lang="fr-CA" sz="2000" b="1" dirty="0"/>
              <a:t>fonctions analogues</a:t>
            </a:r>
            <a:r>
              <a:rPr lang="fr-CA" sz="2000" dirty="0"/>
              <a:t>. </a:t>
            </a:r>
          </a:p>
          <a:p>
            <a:r>
              <a:rPr lang="fr-CA" sz="2000" dirty="0"/>
              <a:t>-&gt; Cerveau de l’insecte supporte </a:t>
            </a:r>
            <a:r>
              <a:rPr lang="fr-CA" sz="2000" b="1" dirty="0"/>
              <a:t>capacité pour expérience subjective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DEB0CD-D6D3-4083-AFAD-64E1D322CD68}"/>
              </a:ext>
            </a:extLst>
          </p:cNvPr>
          <p:cNvSpPr txBox="1"/>
          <p:nvPr/>
        </p:nvSpPr>
        <p:spPr>
          <a:xfrm>
            <a:off x="9663516" y="6373447"/>
            <a:ext cx="26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Barron and Klein, 2016</a:t>
            </a:r>
          </a:p>
        </p:txBody>
      </p:sp>
      <p:pic>
        <p:nvPicPr>
          <p:cNvPr id="14342" name="Picture 6" descr="What insects can tell us about the origins of consciousness | PNAS">
            <a:extLst>
              <a:ext uri="{FF2B5EF4-FFF2-40B4-BE49-F238E27FC236}">
                <a16:creationId xmlns:a16="http://schemas.microsoft.com/office/drawing/2014/main" id="{81DE87DC-7E42-4BD1-87EE-CC625C9C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572" y="3890075"/>
            <a:ext cx="3837888" cy="1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onstitution du cerveau">
            <a:extLst>
              <a:ext uri="{FF2B5EF4-FFF2-40B4-BE49-F238E27FC236}">
                <a16:creationId xmlns:a16="http://schemas.microsoft.com/office/drawing/2014/main" id="{34034DAA-FE13-4AE2-A84E-41301754E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5923"/>
          <a:stretch/>
        </p:blipFill>
        <p:spPr bwMode="auto">
          <a:xfrm>
            <a:off x="8090688" y="484552"/>
            <a:ext cx="3562099" cy="23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54DAF2-B319-4134-A8C7-51E75E470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254" y="2371415"/>
            <a:ext cx="5181600" cy="2332146"/>
          </a:xfrm>
        </p:spPr>
        <p:txBody>
          <a:bodyPr>
            <a:normAutofit/>
          </a:bodyPr>
          <a:lstStyle/>
          <a:p>
            <a:r>
              <a:rPr lang="fr-CA" dirty="0"/>
              <a:t>Les insectes </a:t>
            </a:r>
            <a:r>
              <a:rPr lang="fr-CA" b="1" dirty="0"/>
              <a:t>ne sont pas conscients d'eux-mêmes </a:t>
            </a:r>
            <a:r>
              <a:rPr lang="fr-CA" dirty="0"/>
              <a:t>: il leur manque le cortex cérébral des vertébrés</a:t>
            </a:r>
          </a:p>
        </p:txBody>
      </p:sp>
      <p:pic>
        <p:nvPicPr>
          <p:cNvPr id="15362" name="Picture 2" descr="Future Insect Philosophers – Thought Itself">
            <a:extLst>
              <a:ext uri="{FF2B5EF4-FFF2-40B4-BE49-F238E27FC236}">
                <a16:creationId xmlns:a16="http://schemas.microsoft.com/office/drawing/2014/main" id="{85ABCE97-1DA7-4F7E-B7A3-CA6650395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9"/>
          <a:stretch/>
        </p:blipFill>
        <p:spPr bwMode="auto">
          <a:xfrm>
            <a:off x="6533020" y="1395197"/>
            <a:ext cx="4705350" cy="42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AD8C8-992E-4BE1-89DC-627E4E90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99" y="1228080"/>
            <a:ext cx="5810573" cy="4351338"/>
          </a:xfrm>
        </p:spPr>
        <p:txBody>
          <a:bodyPr>
            <a:normAutofit fontScale="92500" lnSpcReduction="20000"/>
          </a:bodyPr>
          <a:lstStyle/>
          <a:p>
            <a:r>
              <a:rPr lang="fr-CA" sz="3000" dirty="0"/>
              <a:t>5 - Émotions</a:t>
            </a:r>
          </a:p>
          <a:p>
            <a:endParaRPr lang="fr-CA" dirty="0"/>
          </a:p>
          <a:p>
            <a:r>
              <a:rPr lang="fr-CA" dirty="0"/>
              <a:t>Est-ce que les animaux font l’expérience d’émotions? -&gt; Débat </a:t>
            </a:r>
          </a:p>
          <a:p>
            <a:r>
              <a:rPr lang="fr-CA" dirty="0"/>
              <a:t>Problème = animaux ne peuvent pas donner rapports subjectifs de comment ils se sentent </a:t>
            </a:r>
          </a:p>
          <a:p>
            <a:r>
              <a:rPr lang="fr-CA" dirty="0"/>
              <a:t>État émotionnel inféré avec mesures </a:t>
            </a:r>
            <a:r>
              <a:rPr lang="fr-CA" b="1" dirty="0"/>
              <a:t>physiologiques</a:t>
            </a:r>
            <a:r>
              <a:rPr lang="fr-CA" dirty="0"/>
              <a:t>, </a:t>
            </a:r>
            <a:r>
              <a:rPr lang="fr-CA" b="1" dirty="0"/>
              <a:t>cognitive</a:t>
            </a:r>
            <a:r>
              <a:rPr lang="fr-CA" dirty="0"/>
              <a:t> et </a:t>
            </a:r>
            <a:r>
              <a:rPr lang="fr-CA" b="1" dirty="0"/>
              <a:t>comportementales</a:t>
            </a:r>
          </a:p>
          <a:p>
            <a:endParaRPr lang="fr-CA" dirty="0"/>
          </a:p>
          <a:p>
            <a:r>
              <a:rPr lang="fr-CA" dirty="0"/>
              <a:t>Émotion importante pour survie = peur</a:t>
            </a:r>
          </a:p>
        </p:txBody>
      </p:sp>
      <p:pic>
        <p:nvPicPr>
          <p:cNvPr id="10242" name="Picture 2" descr="De la peur | Contrepoints">
            <a:extLst>
              <a:ext uri="{FF2B5EF4-FFF2-40B4-BE49-F238E27FC236}">
                <a16:creationId xmlns:a16="http://schemas.microsoft.com/office/drawing/2014/main" id="{01282B27-95E8-44F6-858A-6CF64587A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7"/>
          <a:stretch/>
        </p:blipFill>
        <p:spPr bwMode="auto">
          <a:xfrm>
            <a:off x="7519667" y="1527996"/>
            <a:ext cx="4259045" cy="38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7C46206-1ADE-44C4-BF41-CB9E7A6A2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1" b="64184"/>
          <a:stretch/>
        </p:blipFill>
        <p:spPr>
          <a:xfrm>
            <a:off x="4603200" y="918099"/>
            <a:ext cx="7355034" cy="27085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E2D271-4F68-48F0-9389-4CE5108B1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" t="8226" r="64787" b="5851"/>
          <a:stretch/>
        </p:blipFill>
        <p:spPr>
          <a:xfrm>
            <a:off x="233766" y="451327"/>
            <a:ext cx="4614744" cy="3357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5DEB09-BA42-4EAE-AD10-42F5B42F4BDA}"/>
              </a:ext>
            </a:extLst>
          </p:cNvPr>
          <p:cNvSpPr/>
          <p:nvPr/>
        </p:nvSpPr>
        <p:spPr>
          <a:xfrm>
            <a:off x="10081566" y="6364682"/>
            <a:ext cx="1876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>
                <a:cs typeface="PalatinoLTStd-Roman" pitchFamily="16" charset="0"/>
              </a:rPr>
              <a:t>Gibson et al. 2015</a:t>
            </a:r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333E5-2F4D-4F39-B4E3-6A9A9B13D36A}"/>
              </a:ext>
            </a:extLst>
          </p:cNvPr>
          <p:cNvSpPr/>
          <p:nvPr/>
        </p:nvSpPr>
        <p:spPr>
          <a:xfrm>
            <a:off x="491497" y="4542644"/>
            <a:ext cx="1103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1" dirty="0"/>
              <a:t>Délai</a:t>
            </a:r>
            <a:r>
              <a:rPr lang="fr-CA" sz="2400" dirty="0"/>
              <a:t> avant que les mouches retournent sur la nourriture après passage de la plaque</a:t>
            </a:r>
            <a:endParaRPr lang="fr-CA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B2437-8EA3-48B5-9FFE-10877F1FC460}"/>
              </a:ext>
            </a:extLst>
          </p:cNvPr>
          <p:cNvSpPr/>
          <p:nvPr/>
        </p:nvSpPr>
        <p:spPr>
          <a:xfrm>
            <a:off x="437982" y="5322298"/>
            <a:ext cx="10806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altLang="en-US" sz="2400" dirty="0">
                <a:cs typeface="PalatinoLTStd-Roman" pitchFamily="16" charset="0"/>
              </a:rPr>
              <a:t>État interne qui montre une émotion canonique</a:t>
            </a:r>
            <a:r>
              <a:rPr lang="fr-CA" altLang="en-US" sz="2400" b="1" dirty="0">
                <a:cs typeface="PalatinoLTStd-Roman" pitchFamily="16" charset="0"/>
              </a:rPr>
              <a:t> primitive</a:t>
            </a:r>
            <a:r>
              <a:rPr lang="fr-CA" altLang="en-US" sz="2400" dirty="0">
                <a:cs typeface="PalatinoLTStd-Roman" pitchFamily="16" charset="0"/>
              </a:rPr>
              <a:t>, </a:t>
            </a:r>
            <a:r>
              <a:rPr lang="fr-CA" altLang="en-US" sz="2400" b="1" dirty="0">
                <a:cs typeface="PalatinoLTStd-Roman" pitchFamily="16" charset="0"/>
              </a:rPr>
              <a:t>possiblement analogue à la peur </a:t>
            </a:r>
            <a:r>
              <a:rPr lang="fr-CA" altLang="en-US" sz="2400" dirty="0">
                <a:cs typeface="PalatinoLTStd-Roman" pitchFamily="16" charset="0"/>
              </a:rPr>
              <a:t>chez les mammifères</a:t>
            </a:r>
          </a:p>
        </p:txBody>
      </p:sp>
    </p:spTree>
    <p:extLst>
      <p:ext uri="{BB962C8B-B14F-4D97-AF65-F5344CB8AC3E}">
        <p14:creationId xmlns:p14="http://schemas.microsoft.com/office/powerpoint/2010/main" val="35121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360F3-3ACF-43D7-947F-09100075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4" y="368784"/>
            <a:ext cx="10515600" cy="4351338"/>
          </a:xfrm>
        </p:spPr>
        <p:txBody>
          <a:bodyPr/>
          <a:lstStyle/>
          <a:p>
            <a:r>
              <a:rPr lang="fr-CA" dirty="0"/>
              <a:t>6 - Douleur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196A9-4BDF-4158-8B51-6AFC8EE5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4" b="18422"/>
          <a:stretch/>
        </p:blipFill>
        <p:spPr>
          <a:xfrm>
            <a:off x="168706" y="1072681"/>
            <a:ext cx="7301666" cy="47126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8886BF-0D02-4331-9EB4-E9C18FA98B54}"/>
              </a:ext>
            </a:extLst>
          </p:cNvPr>
          <p:cNvSpPr/>
          <p:nvPr/>
        </p:nvSpPr>
        <p:spPr>
          <a:xfrm>
            <a:off x="10137848" y="6488668"/>
            <a:ext cx="20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/>
              <a:t>Sneddon</a:t>
            </a:r>
            <a:r>
              <a:rPr lang="fr-CA" dirty="0"/>
              <a:t> et al, 2014</a:t>
            </a:r>
          </a:p>
        </p:txBody>
      </p:sp>
      <p:pic>
        <p:nvPicPr>
          <p:cNvPr id="6" name="Picture 12" descr="nice 14 Coloriage Chiens en 2020 | Chien coloriage, Dessin de chien,  Coloriage chat">
            <a:extLst>
              <a:ext uri="{FF2B5EF4-FFF2-40B4-BE49-F238E27FC236}">
                <a16:creationId xmlns:a16="http://schemas.microsoft.com/office/drawing/2014/main" id="{9E79A9BD-8AD2-4C9F-B930-07807C9E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88" y="1380122"/>
            <a:ext cx="763386" cy="8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mment dessiner un oiseau – AlloDessin">
            <a:extLst>
              <a:ext uri="{FF2B5EF4-FFF2-40B4-BE49-F238E27FC236}">
                <a16:creationId xmlns:a16="http://schemas.microsoft.com/office/drawing/2014/main" id="{4248EA61-5DDE-47D3-BC3B-F6086A4C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31" y="1380122"/>
            <a:ext cx="1129271" cy="8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es 9 meilleures images de Dessin lezard | dessin lezard, dessin, lezard">
            <a:extLst>
              <a:ext uri="{FF2B5EF4-FFF2-40B4-BE49-F238E27FC236}">
                <a16:creationId xmlns:a16="http://schemas.microsoft.com/office/drawing/2014/main" id="{FC72414F-B634-4522-BA6D-91167407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45" y="2803614"/>
            <a:ext cx="769813" cy="99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mment dessiner des amphibiens pour Android - Téléchargez l'APK">
            <a:extLst>
              <a:ext uri="{FF2B5EF4-FFF2-40B4-BE49-F238E27FC236}">
                <a16:creationId xmlns:a16="http://schemas.microsoft.com/office/drawing/2014/main" id="{92E39751-F57B-4D5A-828F-4FE7D7E01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56" r="889" b="27795"/>
          <a:stretch/>
        </p:blipFill>
        <p:spPr bwMode="auto">
          <a:xfrm>
            <a:off x="8546131" y="2920892"/>
            <a:ext cx="922497" cy="7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F330DF67-C93E-475F-8B53-835BD72D7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0"/>
          <a:stretch/>
        </p:blipFill>
        <p:spPr bwMode="auto">
          <a:xfrm>
            <a:off x="9686099" y="1315052"/>
            <a:ext cx="1087491" cy="9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oloriage Crustaces 3">
            <a:extLst>
              <a:ext uri="{FF2B5EF4-FFF2-40B4-BE49-F238E27FC236}">
                <a16:creationId xmlns:a16="http://schemas.microsoft.com/office/drawing/2014/main" id="{0F4C2892-3D15-478A-80FB-1C77EE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8" y="4098996"/>
            <a:ext cx="1153318" cy="8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omment dessiner une pieuvre | Tuto dessin etape par etape">
            <a:extLst>
              <a:ext uri="{FF2B5EF4-FFF2-40B4-BE49-F238E27FC236}">
                <a16:creationId xmlns:a16="http://schemas.microsoft.com/office/drawing/2014/main" id="{F297D6DF-5CCD-489D-AA89-25D1661C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46" y="2887552"/>
            <a:ext cx="1282076" cy="9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Coloriage Insecte facile dessin gratuit à imprimer">
            <a:extLst>
              <a:ext uri="{FF2B5EF4-FFF2-40B4-BE49-F238E27FC236}">
                <a16:creationId xmlns:a16="http://schemas.microsoft.com/office/drawing/2014/main" id="{76B3D9DB-4D98-4302-8C4C-4A6BA79CD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763602" y="3948074"/>
            <a:ext cx="922497" cy="1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6DFFB08-B151-42F7-909F-805709912D7A}"/>
              </a:ext>
            </a:extLst>
          </p:cNvPr>
          <p:cNvSpPr txBox="1"/>
          <p:nvPr/>
        </p:nvSpPr>
        <p:spPr>
          <a:xfrm>
            <a:off x="11169001" y="1581484"/>
            <a:ext cx="91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OUI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5A14E9-73EE-42FE-BF23-6409B02F4A75}"/>
              </a:ext>
            </a:extLst>
          </p:cNvPr>
          <p:cNvSpPr txBox="1"/>
          <p:nvPr/>
        </p:nvSpPr>
        <p:spPr>
          <a:xfrm>
            <a:off x="11333065" y="3811695"/>
            <a:ext cx="91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34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4ACC6-1203-44AD-9C81-3D7B7D4A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BB2222-542B-4DB0-ADF3-265DA5670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Capacités cognitives : </a:t>
            </a:r>
          </a:p>
          <a:p>
            <a:pPr lvl="1"/>
            <a:r>
              <a:rPr lang="fr-CA" dirty="0"/>
              <a:t>Communication </a:t>
            </a:r>
          </a:p>
          <a:p>
            <a:pPr lvl="1"/>
            <a:r>
              <a:rPr lang="fr-CA" dirty="0"/>
              <a:t>Résolution de problème </a:t>
            </a:r>
          </a:p>
          <a:p>
            <a:pPr lvl="1"/>
            <a:r>
              <a:rPr lang="fr-CA" dirty="0"/>
              <a:t>Apprentissage</a:t>
            </a:r>
          </a:p>
          <a:p>
            <a:pPr lvl="1"/>
            <a:r>
              <a:rPr lang="fr-CA" dirty="0"/>
              <a:t>Conscience </a:t>
            </a:r>
          </a:p>
          <a:p>
            <a:pPr lvl="1"/>
            <a:r>
              <a:rPr lang="fr-CA" dirty="0"/>
              <a:t>Émotions</a:t>
            </a:r>
          </a:p>
          <a:p>
            <a:pPr lvl="1"/>
            <a:r>
              <a:rPr lang="fr-CA" dirty="0"/>
              <a:t>Douleur</a:t>
            </a:r>
          </a:p>
          <a:p>
            <a:endParaRPr lang="fr-CA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1DC9B63-14C1-4395-AA45-E879BE75A0D4}"/>
              </a:ext>
            </a:extLst>
          </p:cNvPr>
          <p:cNvCxnSpPr/>
          <p:nvPr/>
        </p:nvCxnSpPr>
        <p:spPr>
          <a:xfrm>
            <a:off x="4215539" y="2464231"/>
            <a:ext cx="18804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D53738C-22F4-427C-B507-88EFE65650C4}"/>
              </a:ext>
            </a:extLst>
          </p:cNvPr>
          <p:cNvCxnSpPr>
            <a:cxnSpLocks/>
          </p:cNvCxnSpPr>
          <p:nvPr/>
        </p:nvCxnSpPr>
        <p:spPr>
          <a:xfrm>
            <a:off x="4760563" y="2833607"/>
            <a:ext cx="13354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6756E0F-B90B-4AE4-BADC-37A5C2FDB0C2}"/>
              </a:ext>
            </a:extLst>
          </p:cNvPr>
          <p:cNvCxnSpPr>
            <a:cxnSpLocks/>
          </p:cNvCxnSpPr>
          <p:nvPr/>
        </p:nvCxnSpPr>
        <p:spPr>
          <a:xfrm>
            <a:off x="3546529" y="3252061"/>
            <a:ext cx="25494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2D3F08A-7925-4CB1-9A4E-9AF744726B82}"/>
              </a:ext>
            </a:extLst>
          </p:cNvPr>
          <p:cNvCxnSpPr>
            <a:cxnSpLocks/>
          </p:cNvCxnSpPr>
          <p:nvPr/>
        </p:nvCxnSpPr>
        <p:spPr>
          <a:xfrm>
            <a:off x="3146156" y="3670515"/>
            <a:ext cx="2949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291417B-57D0-4B05-B9FE-44145140D943}"/>
              </a:ext>
            </a:extLst>
          </p:cNvPr>
          <p:cNvCxnSpPr>
            <a:cxnSpLocks/>
          </p:cNvCxnSpPr>
          <p:nvPr/>
        </p:nvCxnSpPr>
        <p:spPr>
          <a:xfrm>
            <a:off x="2880102" y="4088970"/>
            <a:ext cx="3215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3B5A25A-8720-4A98-A2FB-536D36BB4FAB}"/>
              </a:ext>
            </a:extLst>
          </p:cNvPr>
          <p:cNvCxnSpPr>
            <a:cxnSpLocks/>
          </p:cNvCxnSpPr>
          <p:nvPr/>
        </p:nvCxnSpPr>
        <p:spPr>
          <a:xfrm>
            <a:off x="2880102" y="4491925"/>
            <a:ext cx="3215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C3DAE14-F063-46F2-B97A-48CC20BB3543}"/>
              </a:ext>
            </a:extLst>
          </p:cNvPr>
          <p:cNvSpPr txBox="1"/>
          <p:nvPr/>
        </p:nvSpPr>
        <p:spPr>
          <a:xfrm>
            <a:off x="6323309" y="2279565"/>
            <a:ext cx="123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2FCE2A-16EA-41F6-AAAD-09002D10940C}"/>
              </a:ext>
            </a:extLst>
          </p:cNvPr>
          <p:cNvSpPr txBox="1"/>
          <p:nvPr/>
        </p:nvSpPr>
        <p:spPr>
          <a:xfrm>
            <a:off x="6323309" y="2689531"/>
            <a:ext cx="123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6156ED-347F-4D08-BFB2-6146816A78CF}"/>
              </a:ext>
            </a:extLst>
          </p:cNvPr>
          <p:cNvSpPr txBox="1"/>
          <p:nvPr/>
        </p:nvSpPr>
        <p:spPr>
          <a:xfrm>
            <a:off x="6323309" y="3067395"/>
            <a:ext cx="123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AF896F-1DD2-4E11-B3C5-2214E1BD7712}"/>
              </a:ext>
            </a:extLst>
          </p:cNvPr>
          <p:cNvSpPr txBox="1"/>
          <p:nvPr/>
        </p:nvSpPr>
        <p:spPr>
          <a:xfrm>
            <a:off x="6323309" y="3454896"/>
            <a:ext cx="409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Oui – Niveau de conscience le plus faible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520784-C4E0-43DC-A963-25963277FBDA}"/>
              </a:ext>
            </a:extLst>
          </p:cNvPr>
          <p:cNvSpPr txBox="1"/>
          <p:nvPr/>
        </p:nvSpPr>
        <p:spPr>
          <a:xfrm>
            <a:off x="6323309" y="3904304"/>
            <a:ext cx="123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Peut-être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5C2550-C0C8-4994-A4CC-4D7EC8AC47F4}"/>
              </a:ext>
            </a:extLst>
          </p:cNvPr>
          <p:cNvSpPr txBox="1"/>
          <p:nvPr/>
        </p:nvSpPr>
        <p:spPr>
          <a:xfrm>
            <a:off x="6323309" y="4307259"/>
            <a:ext cx="123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Peut-être</a:t>
            </a:r>
          </a:p>
        </p:txBody>
      </p:sp>
    </p:spTree>
    <p:extLst>
      <p:ext uri="{BB962C8B-B14F-4D97-AF65-F5344CB8AC3E}">
        <p14:creationId xmlns:p14="http://schemas.microsoft.com/office/powerpoint/2010/main" val="20529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503C7B-4A50-48B7-A527-A3B1AC27C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057" y="5481833"/>
            <a:ext cx="10401886" cy="991419"/>
          </a:xfrm>
        </p:spPr>
        <p:txBody>
          <a:bodyPr>
            <a:normAutofit/>
          </a:bodyPr>
          <a:lstStyle/>
          <a:p>
            <a:r>
              <a:rPr lang="fr-CA" sz="2400" dirty="0"/>
              <a:t>Généralement, mot « animal » associé à « vertébré »  </a:t>
            </a:r>
          </a:p>
          <a:p>
            <a:r>
              <a:rPr lang="fr-CA" sz="2400" dirty="0"/>
              <a:t>Animaux </a:t>
            </a:r>
            <a:r>
              <a:rPr lang="fr-CA" sz="2400" b="1" dirty="0"/>
              <a:t>charismatiques</a:t>
            </a:r>
            <a:endParaRPr lang="fr-CA" sz="2400" dirty="0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5E22072B-6724-441E-82B4-C54456FE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57" y="384748"/>
            <a:ext cx="10401886" cy="4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BAFF5C-2AE0-4F3B-BDBD-942C7F43E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9" y="2368710"/>
            <a:ext cx="6074045" cy="2458201"/>
          </a:xfrm>
        </p:spPr>
        <p:txBody>
          <a:bodyPr>
            <a:normAutofit/>
          </a:bodyPr>
          <a:lstStyle/>
          <a:p>
            <a:r>
              <a:rPr lang="fr-CA" dirty="0"/>
              <a:t>Insectes capables d’apprendre, ont un certain niveau de conscience, peut-être capables d’émotions primitives, de douleur…</a:t>
            </a:r>
          </a:p>
          <a:p>
            <a:r>
              <a:rPr lang="fr-CA" b="1" dirty="0"/>
              <a:t>Différence de degré et non de nature ! 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4" name="Picture 2" descr="Game Over, Man: This Australian Wasp Lays Chest-Bursting 'Alien' Eggs  Inside Caterpillars | Live Science">
            <a:extLst>
              <a:ext uri="{FF2B5EF4-FFF2-40B4-BE49-F238E27FC236}">
                <a16:creationId xmlns:a16="http://schemas.microsoft.com/office/drawing/2014/main" id="{88A8B632-9625-4E87-86E8-B1B6DE2C6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4" b="-440"/>
          <a:stretch/>
        </p:blipFill>
        <p:spPr bwMode="auto">
          <a:xfrm>
            <a:off x="7027569" y="1353182"/>
            <a:ext cx="4718954" cy="44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AB7B60D-6362-4E36-9267-DEC9899D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dirty="0"/>
              <a:t>Conclusion partie 2</a:t>
            </a:r>
          </a:p>
        </p:txBody>
      </p:sp>
    </p:spTree>
    <p:extLst>
      <p:ext uri="{BB962C8B-B14F-4D97-AF65-F5344CB8AC3E}">
        <p14:creationId xmlns:p14="http://schemas.microsoft.com/office/powerpoint/2010/main" val="314316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20526-7E75-4E98-BC03-5D7883A3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266582"/>
            <a:ext cx="10515600" cy="1325563"/>
          </a:xfrm>
        </p:spPr>
        <p:txBody>
          <a:bodyPr/>
          <a:lstStyle/>
          <a:p>
            <a:r>
              <a:rPr lang="fr-CA" dirty="0"/>
              <a:t>Choix toujours aussi facile ?</a:t>
            </a:r>
          </a:p>
        </p:txBody>
      </p:sp>
      <p:pic>
        <p:nvPicPr>
          <p:cNvPr id="7170" name="Picture 2" descr="Corgi Puppy | Cute corgi puppy, Cute animals, Cute dogs">
            <a:extLst>
              <a:ext uri="{FF2B5EF4-FFF2-40B4-BE49-F238E27FC236}">
                <a16:creationId xmlns:a16="http://schemas.microsoft.com/office/drawing/2014/main" id="{9C49A652-2DB5-4BCD-97DB-D57B90FB5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44133"/>
          <a:stretch/>
        </p:blipFill>
        <p:spPr bwMode="auto">
          <a:xfrm>
            <a:off x="441960" y="1690688"/>
            <a:ext cx="6182411" cy="4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n on Creative Stuff">
            <a:extLst>
              <a:ext uri="{FF2B5EF4-FFF2-40B4-BE49-F238E27FC236}">
                <a16:creationId xmlns:a16="http://schemas.microsoft.com/office/drawing/2014/main" id="{026A4430-889F-4CE9-90B7-3989B94D1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26" y="1123156"/>
            <a:ext cx="4952414" cy="49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5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3068E0-08BD-4B52-9E8D-807448B1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B4783-16DE-4FB8-AA30-B9718738D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1916" cy="4351338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Insectes = plus complexes qu’on le pense </a:t>
            </a:r>
          </a:p>
          <a:p>
            <a:r>
              <a:rPr lang="fr-CA" dirty="0"/>
              <a:t>Mignons !</a:t>
            </a:r>
          </a:p>
          <a:p>
            <a:pPr marL="0" indent="0">
              <a:buNone/>
            </a:pPr>
            <a:r>
              <a:rPr lang="fr-CA" dirty="0"/>
              <a:t>-&gt; Goût acquis ? </a:t>
            </a:r>
          </a:p>
          <a:p>
            <a:endParaRPr lang="fr-CA" dirty="0"/>
          </a:p>
          <a:p>
            <a:r>
              <a:rPr lang="fr-CA" dirty="0"/>
              <a:t>Valeur intrinsèque importante :</a:t>
            </a:r>
          </a:p>
          <a:p>
            <a:pPr lvl="1"/>
            <a:r>
              <a:rPr lang="fr-CA" dirty="0"/>
              <a:t>Éthique et droit animal</a:t>
            </a:r>
          </a:p>
          <a:p>
            <a:endParaRPr lang="fr-CA" dirty="0"/>
          </a:p>
          <a:p>
            <a:r>
              <a:rPr lang="fr-CA" dirty="0"/>
              <a:t>Que peut-on faire ? </a:t>
            </a:r>
          </a:p>
          <a:p>
            <a:pPr lvl="1"/>
            <a:r>
              <a:rPr lang="fr-CA" dirty="0"/>
              <a:t>Observer !</a:t>
            </a:r>
          </a:p>
          <a:p>
            <a:pPr lvl="1"/>
            <a:r>
              <a:rPr lang="fr-CA" dirty="0"/>
              <a:t>Applications </a:t>
            </a:r>
            <a:r>
              <a:rPr lang="fr-CA" dirty="0" err="1"/>
              <a:t>inaturalist</a:t>
            </a:r>
            <a:r>
              <a:rPr lang="fr-CA" dirty="0"/>
              <a:t> ou </a:t>
            </a:r>
            <a:r>
              <a:rPr lang="fr-CA" dirty="0" err="1"/>
              <a:t>seek</a:t>
            </a:r>
            <a:endParaRPr lang="fr-CA" dirty="0"/>
          </a:p>
        </p:txBody>
      </p:sp>
      <p:pic>
        <p:nvPicPr>
          <p:cNvPr id="11266" name="Picture 2" descr="BioBlitz: iNaturalist - Teachers (U.S. National Park Service)">
            <a:extLst>
              <a:ext uri="{FF2B5EF4-FFF2-40B4-BE49-F238E27FC236}">
                <a16:creationId xmlns:a16="http://schemas.microsoft.com/office/drawing/2014/main" id="{42B94BD5-6F49-42A7-9E49-8836FF57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87" y="315229"/>
            <a:ext cx="3421654" cy="302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ek by iNaturalist (@seekbyinat) | Twitter">
            <a:extLst>
              <a:ext uri="{FF2B5EF4-FFF2-40B4-BE49-F238E27FC236}">
                <a16:creationId xmlns:a16="http://schemas.microsoft.com/office/drawing/2014/main" id="{DD4AA833-D068-450D-A26E-A5B642D7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076" y="3521981"/>
            <a:ext cx="2754675" cy="27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7A684-CFAF-4F53-B05B-B6EAC70D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Prochain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1F0E1-4268-4531-9B6A-E8C631DE2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8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Déclins des insectes, causes et conséquences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E17369-F978-4139-903F-7A69B1B9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85" y="2425095"/>
            <a:ext cx="9245600" cy="3893609"/>
          </a:xfrm>
          <a:prstGeom prst="rect">
            <a:avLst/>
          </a:prstGeom>
        </p:spPr>
      </p:pic>
      <p:pic>
        <p:nvPicPr>
          <p:cNvPr id="5" name="Picture 2" descr="UPop Montréal">
            <a:extLst>
              <a:ext uri="{FF2B5EF4-FFF2-40B4-BE49-F238E27FC236}">
                <a16:creationId xmlns:a16="http://schemas.microsoft.com/office/drawing/2014/main" id="{8772327E-FB69-4318-8219-6C188D0A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71" y="0"/>
            <a:ext cx="2553229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34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4D75C-496C-43E7-962E-DD280677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01FC7-8183-43E1-9B3D-E7BB26B5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4851400"/>
          </a:xfrm>
        </p:spPr>
        <p:txBody>
          <a:bodyPr>
            <a:normAutofit lnSpcReduction="10000"/>
          </a:bodyPr>
          <a:lstStyle/>
          <a:p>
            <a:r>
              <a:rPr lang="en-US" sz="1400" dirty="0" err="1"/>
              <a:t>Sih</a:t>
            </a:r>
            <a:r>
              <a:rPr lang="en-US" sz="1400" dirty="0"/>
              <a:t>, A., Ferrari, M. C., &amp; Harris, D. J. (2011). Evolution and </a:t>
            </a:r>
            <a:r>
              <a:rPr lang="en-US" sz="1400" dirty="0" err="1"/>
              <a:t>behavioural</a:t>
            </a:r>
            <a:r>
              <a:rPr lang="en-US" sz="1400" dirty="0"/>
              <a:t> responses to human‐induced rapid environmental change. </a:t>
            </a:r>
            <a:r>
              <a:rPr lang="en-US" sz="1400" i="1" dirty="0"/>
              <a:t>Evolutionary applications</a:t>
            </a:r>
            <a:r>
              <a:rPr lang="en-US" sz="1400" dirty="0"/>
              <a:t>, </a:t>
            </a:r>
            <a:r>
              <a:rPr lang="en-US" sz="1400" i="1" dirty="0"/>
              <a:t>4</a:t>
            </a:r>
            <a:r>
              <a:rPr lang="en-US" sz="1400" dirty="0"/>
              <a:t>(2), 367-387.</a:t>
            </a:r>
          </a:p>
          <a:p>
            <a:r>
              <a:rPr lang="fr-CA" sz="1400" dirty="0">
                <a:hlinkClick r:id="rId2"/>
              </a:rPr>
              <a:t>https://www.iucnredlist.org/</a:t>
            </a:r>
            <a:endParaRPr lang="fr-CA" sz="1400" dirty="0"/>
          </a:p>
          <a:p>
            <a:r>
              <a:rPr lang="en-US" sz="1400" dirty="0"/>
              <a:t>Black, S. H., Shepard, M., &amp; Allen, M. M. (2001). Endangered invertebrates: the case for greater attention to invertebrate conservation. </a:t>
            </a:r>
            <a:r>
              <a:rPr lang="en-US" sz="1400" i="1" dirty="0"/>
              <a:t>Endangered Species Update</a:t>
            </a:r>
            <a:r>
              <a:rPr lang="en-US" sz="1400" dirty="0"/>
              <a:t>, </a:t>
            </a:r>
            <a:r>
              <a:rPr lang="en-US" sz="1400" i="1" dirty="0"/>
              <a:t>18</a:t>
            </a:r>
            <a:r>
              <a:rPr lang="en-US" sz="1400" dirty="0"/>
              <a:t>(2), 41-49.</a:t>
            </a:r>
          </a:p>
          <a:p>
            <a:r>
              <a:rPr lang="en-US" sz="1400" dirty="0" err="1"/>
              <a:t>Polilov</a:t>
            </a:r>
            <a:r>
              <a:rPr lang="en-US" sz="1400" dirty="0"/>
              <a:t>, A. A. (2012). The smallest insects evolve anucleate neurons. </a:t>
            </a:r>
            <a:r>
              <a:rPr lang="en-US" sz="1400" i="1" dirty="0"/>
              <a:t>Arthropod structure &amp; development</a:t>
            </a:r>
            <a:r>
              <a:rPr lang="en-US" sz="1400" dirty="0"/>
              <a:t>, </a:t>
            </a:r>
            <a:r>
              <a:rPr lang="en-US" sz="1400" i="1" dirty="0"/>
              <a:t>41</a:t>
            </a:r>
            <a:r>
              <a:rPr lang="en-US" sz="1400" dirty="0"/>
              <a:t>(1), 29-34.</a:t>
            </a:r>
          </a:p>
          <a:p>
            <a:r>
              <a:rPr lang="fr-CA" sz="1400" dirty="0" err="1"/>
              <a:t>Kringelbach</a:t>
            </a:r>
            <a:r>
              <a:rPr lang="fr-CA" sz="1400" dirty="0"/>
              <a:t>, M. L., Stark, E. A., Alexander, C., </a:t>
            </a:r>
            <a:r>
              <a:rPr lang="fr-CA" sz="1400" dirty="0" err="1"/>
              <a:t>Bornstein</a:t>
            </a:r>
            <a:r>
              <a:rPr lang="fr-CA" sz="1400" dirty="0"/>
              <a:t>, M. H., &amp; Stein, A. (2016). On </a:t>
            </a:r>
            <a:r>
              <a:rPr lang="fr-CA" sz="1400" dirty="0" err="1"/>
              <a:t>cuteness</a:t>
            </a:r>
            <a:r>
              <a:rPr lang="fr-CA" sz="1400" dirty="0"/>
              <a:t>: </a:t>
            </a:r>
            <a:r>
              <a:rPr lang="fr-CA" sz="1400" dirty="0" err="1"/>
              <a:t>Unlocking</a:t>
            </a:r>
            <a:r>
              <a:rPr lang="fr-CA" sz="1400" dirty="0"/>
              <a:t> the parental </a:t>
            </a:r>
            <a:r>
              <a:rPr lang="fr-CA" sz="1400" dirty="0" err="1"/>
              <a:t>brain</a:t>
            </a:r>
            <a:r>
              <a:rPr lang="fr-CA" sz="1400" dirty="0"/>
              <a:t> and </a:t>
            </a:r>
            <a:r>
              <a:rPr lang="fr-CA" sz="1400" dirty="0" err="1"/>
              <a:t>beyond</a:t>
            </a:r>
            <a:r>
              <a:rPr lang="fr-CA" sz="1400" dirty="0"/>
              <a:t>. </a:t>
            </a:r>
            <a:r>
              <a:rPr lang="fr-CA" sz="1400" i="1" dirty="0"/>
              <a:t>Trends in cognitive sciences</a:t>
            </a:r>
            <a:r>
              <a:rPr lang="fr-CA" sz="1400" dirty="0"/>
              <a:t>, </a:t>
            </a:r>
            <a:r>
              <a:rPr lang="fr-CA" sz="1400" i="1" dirty="0"/>
              <a:t>20</a:t>
            </a:r>
            <a:r>
              <a:rPr lang="fr-CA" sz="1400" dirty="0"/>
              <a:t>(7), 545-558.</a:t>
            </a:r>
            <a:endParaRPr lang="en-US" sz="1400" dirty="0"/>
          </a:p>
          <a:p>
            <a:r>
              <a:rPr lang="en-US" sz="1400" dirty="0"/>
              <a:t>Losey, J. E., &amp; Vaughan, M. (2006). The economic value of ecological services provided by insects. </a:t>
            </a:r>
            <a:r>
              <a:rPr lang="en-US" sz="1400" i="1" dirty="0"/>
              <a:t>Bioscience</a:t>
            </a:r>
            <a:r>
              <a:rPr lang="en-US" sz="1400" dirty="0"/>
              <a:t>, </a:t>
            </a:r>
            <a:r>
              <a:rPr lang="en-US" sz="1400" i="1" dirty="0"/>
              <a:t>56</a:t>
            </a:r>
            <a:r>
              <a:rPr lang="en-US" sz="1400" dirty="0"/>
              <a:t>(4), 311-323.</a:t>
            </a:r>
          </a:p>
          <a:p>
            <a:r>
              <a:rPr lang="fr-CA" sz="1400" dirty="0"/>
              <a:t>Alem, S., Perry, C. J., Zhu, X., </a:t>
            </a:r>
            <a:r>
              <a:rPr lang="fr-CA" sz="1400" dirty="0" err="1"/>
              <a:t>Loukola</a:t>
            </a:r>
            <a:r>
              <a:rPr lang="fr-CA" sz="1400" dirty="0"/>
              <a:t>, O. J., </a:t>
            </a:r>
            <a:r>
              <a:rPr lang="fr-CA" sz="1400" dirty="0" err="1"/>
              <a:t>Ingraham</a:t>
            </a:r>
            <a:r>
              <a:rPr lang="fr-CA" sz="1400" dirty="0"/>
              <a:t>, T., </a:t>
            </a:r>
            <a:r>
              <a:rPr lang="fr-CA" sz="1400" dirty="0" err="1"/>
              <a:t>Søvik</a:t>
            </a:r>
            <a:r>
              <a:rPr lang="fr-CA" sz="1400" dirty="0"/>
              <a:t>, E., &amp; </a:t>
            </a:r>
            <a:r>
              <a:rPr lang="fr-CA" sz="1400" dirty="0" err="1"/>
              <a:t>Chittka</a:t>
            </a:r>
            <a:r>
              <a:rPr lang="fr-CA" sz="1400" dirty="0"/>
              <a:t>, L. (2016). Associative </a:t>
            </a:r>
            <a:r>
              <a:rPr lang="fr-CA" sz="1400" dirty="0" err="1"/>
              <a:t>mechanisms</a:t>
            </a:r>
            <a:r>
              <a:rPr lang="fr-CA" sz="1400" dirty="0"/>
              <a:t> </a:t>
            </a:r>
            <a:r>
              <a:rPr lang="fr-CA" sz="1400" dirty="0" err="1"/>
              <a:t>allow</a:t>
            </a:r>
            <a:r>
              <a:rPr lang="fr-CA" sz="1400" dirty="0"/>
              <a:t> for social </a:t>
            </a:r>
            <a:r>
              <a:rPr lang="fr-CA" sz="1400" dirty="0" err="1"/>
              <a:t>learning</a:t>
            </a:r>
            <a:r>
              <a:rPr lang="fr-CA" sz="1400" dirty="0"/>
              <a:t> and cultural transmission of string </a:t>
            </a:r>
            <a:r>
              <a:rPr lang="fr-CA" sz="1400" dirty="0" err="1"/>
              <a:t>pulling</a:t>
            </a:r>
            <a:r>
              <a:rPr lang="fr-CA" sz="1400" dirty="0"/>
              <a:t> in an </a:t>
            </a:r>
            <a:r>
              <a:rPr lang="fr-CA" sz="1400" dirty="0" err="1"/>
              <a:t>insect</a:t>
            </a:r>
            <a:r>
              <a:rPr lang="fr-CA" sz="1400" dirty="0"/>
              <a:t>. </a:t>
            </a:r>
            <a:r>
              <a:rPr lang="fr-CA" sz="1400" i="1" dirty="0" err="1"/>
              <a:t>PLoS</a:t>
            </a:r>
            <a:r>
              <a:rPr lang="fr-CA" sz="1400" i="1" dirty="0"/>
              <a:t> </a:t>
            </a:r>
            <a:r>
              <a:rPr lang="fr-CA" sz="1400" i="1" dirty="0" err="1"/>
              <a:t>Biology</a:t>
            </a:r>
            <a:r>
              <a:rPr lang="fr-CA" sz="1400" dirty="0"/>
              <a:t>, </a:t>
            </a:r>
            <a:r>
              <a:rPr lang="fr-CA" sz="1400" i="1" dirty="0"/>
              <a:t>14</a:t>
            </a:r>
            <a:r>
              <a:rPr lang="fr-CA" sz="1400" dirty="0"/>
              <a:t>(10), e1002564.</a:t>
            </a:r>
          </a:p>
          <a:p>
            <a:r>
              <a:rPr lang="fr-CA" sz="1400" dirty="0"/>
              <a:t>https://fr.wikipedia.org/wiki/Danse_des_abeilles</a:t>
            </a:r>
          </a:p>
          <a:p>
            <a:r>
              <a:rPr lang="en-US" sz="1400" dirty="0"/>
              <a:t>https://en.wikipedia.org/wiki/Proboscis_extension_reflex</a:t>
            </a:r>
          </a:p>
          <a:p>
            <a:r>
              <a:rPr lang="en-US" sz="1400" dirty="0"/>
              <a:t>Barron, A. B., &amp; Klein, C. (2016). What insects can tell us about the origins of consciousness. </a:t>
            </a:r>
            <a:r>
              <a:rPr lang="en-US" sz="1400" i="1" dirty="0"/>
              <a:t>Proceedings of the National Academy of Sciences</a:t>
            </a:r>
            <a:r>
              <a:rPr lang="en-US" sz="1400" dirty="0"/>
              <a:t>, </a:t>
            </a:r>
            <a:r>
              <a:rPr lang="en-US" sz="1400" i="1" dirty="0"/>
              <a:t>113</a:t>
            </a:r>
            <a:r>
              <a:rPr lang="en-US" sz="1400" dirty="0"/>
              <a:t>(18), 4900-4908.</a:t>
            </a:r>
          </a:p>
          <a:p>
            <a:r>
              <a:rPr lang="fr-CA" sz="1400" dirty="0"/>
              <a:t>Gibson, W. T., Gonzalez, C. R., Fernandez, C., </a:t>
            </a:r>
            <a:r>
              <a:rPr lang="fr-CA" sz="1400" dirty="0" err="1"/>
              <a:t>Ramasamy</a:t>
            </a:r>
            <a:r>
              <a:rPr lang="fr-CA" sz="1400" dirty="0"/>
              <a:t>, L., </a:t>
            </a:r>
            <a:r>
              <a:rPr lang="fr-CA" sz="1400" dirty="0" err="1"/>
              <a:t>Tabachnik</a:t>
            </a:r>
            <a:r>
              <a:rPr lang="fr-CA" sz="1400" dirty="0"/>
              <a:t>, T., Du, R. R., ... &amp; Anderson, D. J. (2015). </a:t>
            </a:r>
            <a:r>
              <a:rPr lang="fr-CA" sz="1400" dirty="0" err="1"/>
              <a:t>Behavioral</a:t>
            </a:r>
            <a:r>
              <a:rPr lang="fr-CA" sz="1400" dirty="0"/>
              <a:t> </a:t>
            </a:r>
            <a:r>
              <a:rPr lang="fr-CA" sz="1400" dirty="0" err="1"/>
              <a:t>responses</a:t>
            </a:r>
            <a:r>
              <a:rPr lang="fr-CA" sz="1400" dirty="0"/>
              <a:t> to a </a:t>
            </a:r>
            <a:r>
              <a:rPr lang="fr-CA" sz="1400" dirty="0" err="1"/>
              <a:t>repetitive</a:t>
            </a:r>
            <a:r>
              <a:rPr lang="fr-CA" sz="1400" dirty="0"/>
              <a:t> </a:t>
            </a:r>
            <a:r>
              <a:rPr lang="fr-CA" sz="1400" dirty="0" err="1"/>
              <a:t>visual</a:t>
            </a:r>
            <a:r>
              <a:rPr lang="fr-CA" sz="1400" dirty="0"/>
              <a:t> </a:t>
            </a:r>
            <a:r>
              <a:rPr lang="fr-CA" sz="1400" dirty="0" err="1"/>
              <a:t>threat</a:t>
            </a:r>
            <a:r>
              <a:rPr lang="fr-CA" sz="1400" dirty="0"/>
              <a:t> stimulus express a persistent state of </a:t>
            </a:r>
            <a:r>
              <a:rPr lang="fr-CA" sz="1400" dirty="0" err="1"/>
              <a:t>defensive</a:t>
            </a:r>
            <a:r>
              <a:rPr lang="fr-CA" sz="1400" dirty="0"/>
              <a:t> arousal in Drosophila. </a:t>
            </a:r>
            <a:r>
              <a:rPr lang="fr-CA" sz="1400" i="1" dirty="0" err="1"/>
              <a:t>Current</a:t>
            </a:r>
            <a:r>
              <a:rPr lang="fr-CA" sz="1400" i="1" dirty="0"/>
              <a:t> </a:t>
            </a:r>
            <a:r>
              <a:rPr lang="fr-CA" sz="1400" i="1" dirty="0" err="1"/>
              <a:t>Biology</a:t>
            </a:r>
            <a:r>
              <a:rPr lang="fr-CA" sz="1400" dirty="0"/>
              <a:t>, </a:t>
            </a:r>
            <a:r>
              <a:rPr lang="fr-CA" sz="1400" i="1" dirty="0"/>
              <a:t>25</a:t>
            </a:r>
            <a:r>
              <a:rPr lang="fr-CA" sz="1400" dirty="0"/>
              <a:t>(11), 1401-1415.</a:t>
            </a:r>
          </a:p>
          <a:p>
            <a:r>
              <a:rPr lang="en-US" sz="1400" dirty="0"/>
              <a:t> Sneddon, L. U., Elwood, R. W., Adamo, S. A., &amp; Leach, M. C. (2014). Defining and assessing animal pain. Animal </a:t>
            </a:r>
            <a:r>
              <a:rPr lang="en-US" sz="1400" dirty="0" err="1"/>
              <a:t>Behaviour</a:t>
            </a:r>
            <a:r>
              <a:rPr lang="en-US" sz="1400" dirty="0"/>
              <a:t>, 97, 201-212. 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44074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 secret des rats-taupes nus : une machinerie protéique infaillible">
            <a:extLst>
              <a:ext uri="{FF2B5EF4-FFF2-40B4-BE49-F238E27FC236}">
                <a16:creationId xmlns:a16="http://schemas.microsoft.com/office/drawing/2014/main" id="{6E48ABC9-554B-4614-AFD8-16DFFACD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1" y="1253331"/>
            <a:ext cx="68340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C Radio 4 - Seriously..., Seriously... - Are these the world's eight  ugliest animals?">
            <a:extLst>
              <a:ext uri="{FF2B5EF4-FFF2-40B4-BE49-F238E27FC236}">
                <a16:creationId xmlns:a16="http://schemas.microsoft.com/office/drawing/2014/main" id="{A128FE6C-802D-4EF9-8384-C40F45E3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25" y="1300843"/>
            <a:ext cx="4256314" cy="42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9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nice 14 Coloriage Chiens en 2020 | Chien coloriage, Dessin de chien,  Coloriage chat">
            <a:extLst>
              <a:ext uri="{FF2B5EF4-FFF2-40B4-BE49-F238E27FC236}">
                <a16:creationId xmlns:a16="http://schemas.microsoft.com/office/drawing/2014/main" id="{361E29C3-4091-427D-876C-C02937A8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" y="1799013"/>
            <a:ext cx="54544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mment dessiner un oiseau – AlloDessin">
            <a:extLst>
              <a:ext uri="{FF2B5EF4-FFF2-40B4-BE49-F238E27FC236}">
                <a16:creationId xmlns:a16="http://schemas.microsoft.com/office/drawing/2014/main" id="{9411FF64-DEBF-4DAD-A7C6-D299491E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7" y="1516033"/>
            <a:ext cx="711857" cy="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es 9 meilleures images de Dessin lezard | dessin lezard, dessin, lezard">
            <a:extLst>
              <a:ext uri="{FF2B5EF4-FFF2-40B4-BE49-F238E27FC236}">
                <a16:creationId xmlns:a16="http://schemas.microsoft.com/office/drawing/2014/main" id="{E037A0EB-5770-4D08-9D34-3D4093F4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8" y="2598861"/>
            <a:ext cx="502512" cy="6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mment dessiner des amphibiens pour Android - Téléchargez l'APK">
            <a:extLst>
              <a:ext uri="{FF2B5EF4-FFF2-40B4-BE49-F238E27FC236}">
                <a16:creationId xmlns:a16="http://schemas.microsoft.com/office/drawing/2014/main" id="{5F450F45-8102-4F58-A0E3-F4E4CE8D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56" r="889" b="27795"/>
          <a:stretch/>
        </p:blipFill>
        <p:spPr bwMode="auto">
          <a:xfrm>
            <a:off x="1207733" y="2302740"/>
            <a:ext cx="601513" cy="4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456C3D36-A3A1-4BD2-9B99-A1A45C1E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71" y="2863340"/>
            <a:ext cx="794854" cy="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loriage Corail gratuit à imprimer">
            <a:extLst>
              <a:ext uri="{FF2B5EF4-FFF2-40B4-BE49-F238E27FC236}">
                <a16:creationId xmlns:a16="http://schemas.microsoft.com/office/drawing/2014/main" id="{8C54911B-474F-44D9-BE53-8A9FFCA6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3371221"/>
            <a:ext cx="917830" cy="6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Coloriage Crustaces 3">
            <a:extLst>
              <a:ext uri="{FF2B5EF4-FFF2-40B4-BE49-F238E27FC236}">
                <a16:creationId xmlns:a16="http://schemas.microsoft.com/office/drawing/2014/main" id="{6FC2166D-C49A-4AF3-AB09-2C223909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2" y="4258267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F4399EFE-0F74-4B66-A199-775DEA41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48" y="3943819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Coloriage Araignee gratuit à imprimer">
            <a:extLst>
              <a:ext uri="{FF2B5EF4-FFF2-40B4-BE49-F238E27FC236}">
                <a16:creationId xmlns:a16="http://schemas.microsoft.com/office/drawing/2014/main" id="{D9372846-234E-46D1-A55B-2992B1B91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466166" y="4839815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Coloriage Insecte facile dessin gratuit à imprimer">
            <a:extLst>
              <a:ext uri="{FF2B5EF4-FFF2-40B4-BE49-F238E27FC236}">
                <a16:creationId xmlns:a16="http://schemas.microsoft.com/office/drawing/2014/main" id="{C40C3D0F-D281-4198-9A8A-548A5758C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204901" y="450685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re 1">
            <a:extLst>
              <a:ext uri="{FF2B5EF4-FFF2-40B4-BE49-F238E27FC236}">
                <a16:creationId xmlns:a16="http://schemas.microsoft.com/office/drawing/2014/main" id="{502CFCD9-A247-43DE-97FF-B6699CC1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Protection des espèces</a:t>
            </a:r>
          </a:p>
        </p:txBody>
      </p:sp>
      <p:pic>
        <p:nvPicPr>
          <p:cNvPr id="51" name="Picture 4" descr="IUCN Red List - Wikipedia">
            <a:extLst>
              <a:ext uri="{FF2B5EF4-FFF2-40B4-BE49-F238E27FC236}">
                <a16:creationId xmlns:a16="http://schemas.microsoft.com/office/drawing/2014/main" id="{25725A51-E0CE-43CC-9677-73CD0DA3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79" y="57393"/>
            <a:ext cx="1341121" cy="12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4125E5A-2F5D-4FBD-B028-2963CAE67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75314" y="1343818"/>
            <a:ext cx="8658594" cy="4996063"/>
          </a:xfrm>
          <a:prstGeom prst="rect">
            <a:avLst/>
          </a:prstGeom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77902983-B432-4F1D-8F50-1F141DF8B099}"/>
              </a:ext>
            </a:extLst>
          </p:cNvPr>
          <p:cNvSpPr/>
          <p:nvPr/>
        </p:nvSpPr>
        <p:spPr>
          <a:xfrm>
            <a:off x="10354933" y="1655293"/>
            <a:ext cx="133388" cy="16054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F4B27E-C6E0-4155-B267-0CFF2AEBD2C0}"/>
              </a:ext>
            </a:extLst>
          </p:cNvPr>
          <p:cNvSpPr txBox="1"/>
          <p:nvPr/>
        </p:nvSpPr>
        <p:spPr>
          <a:xfrm>
            <a:off x="10633908" y="2274709"/>
            <a:ext cx="1341121" cy="36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Vertébrés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7F07C154-D656-4109-921E-C4DEB7EB6665}"/>
              </a:ext>
            </a:extLst>
          </p:cNvPr>
          <p:cNvSpPr/>
          <p:nvPr/>
        </p:nvSpPr>
        <p:spPr>
          <a:xfrm>
            <a:off x="10368622" y="3611381"/>
            <a:ext cx="133388" cy="16054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539EEB-BA9E-4A63-B60F-00CFEFC37BB1}"/>
              </a:ext>
            </a:extLst>
          </p:cNvPr>
          <p:cNvSpPr txBox="1"/>
          <p:nvPr/>
        </p:nvSpPr>
        <p:spPr>
          <a:xfrm>
            <a:off x="10647597" y="4230797"/>
            <a:ext cx="1341121" cy="36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Invertébrés</a:t>
            </a:r>
          </a:p>
        </p:txBody>
      </p:sp>
    </p:spTree>
    <p:extLst>
      <p:ext uri="{BB962C8B-B14F-4D97-AF65-F5344CB8AC3E}">
        <p14:creationId xmlns:p14="http://schemas.microsoft.com/office/powerpoint/2010/main" val="14659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nice 14 Coloriage Chiens en 2020 | Chien coloriage, Dessin de chien,  Coloriage chat">
            <a:extLst>
              <a:ext uri="{FF2B5EF4-FFF2-40B4-BE49-F238E27FC236}">
                <a16:creationId xmlns:a16="http://schemas.microsoft.com/office/drawing/2014/main" id="{27AD8253-C9BD-4518-9215-0975D346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6" y="139470"/>
            <a:ext cx="54544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3F0270-2725-42CC-8F11-AB2135729E1D}"/>
              </a:ext>
            </a:extLst>
          </p:cNvPr>
          <p:cNvSpPr/>
          <p:nvPr/>
        </p:nvSpPr>
        <p:spPr>
          <a:xfrm>
            <a:off x="462677" y="81279"/>
            <a:ext cx="271229" cy="717766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8" name="Picture 4" descr="Comment dessiner un oiseau – AlloDessin">
            <a:extLst>
              <a:ext uri="{FF2B5EF4-FFF2-40B4-BE49-F238E27FC236}">
                <a16:creationId xmlns:a16="http://schemas.microsoft.com/office/drawing/2014/main" id="{F7CA3A69-8D37-4BAC-89A2-61131052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0" y="139470"/>
            <a:ext cx="711857" cy="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s 9 meilleures images de Dessin lezard | dessin lezard, dessin, lezard">
            <a:extLst>
              <a:ext uri="{FF2B5EF4-FFF2-40B4-BE49-F238E27FC236}">
                <a16:creationId xmlns:a16="http://schemas.microsoft.com/office/drawing/2014/main" id="{84FA0B01-7C10-49C1-96AE-C898A1D9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35" y="103039"/>
            <a:ext cx="502512" cy="6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ent dessiner des amphibiens pour Android - Téléchargez l'APK">
            <a:extLst>
              <a:ext uri="{FF2B5EF4-FFF2-40B4-BE49-F238E27FC236}">
                <a16:creationId xmlns:a16="http://schemas.microsoft.com/office/drawing/2014/main" id="{5D814B3F-96E4-495E-A2BB-F143A31E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56" r="889" b="27795"/>
          <a:stretch/>
        </p:blipFill>
        <p:spPr bwMode="auto">
          <a:xfrm>
            <a:off x="908369" y="202515"/>
            <a:ext cx="601513" cy="4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B60DF193-6E72-4C4E-8236-3BC244F7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46" y="-697"/>
            <a:ext cx="794854" cy="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39012D82-5A07-4C8F-96ED-7C7E3844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44" y="9385"/>
            <a:ext cx="794854" cy="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E6B44E-4AF8-4180-8B96-A0C34CC8563B}"/>
              </a:ext>
            </a:extLst>
          </p:cNvPr>
          <p:cNvSpPr/>
          <p:nvPr/>
        </p:nvSpPr>
        <p:spPr>
          <a:xfrm>
            <a:off x="953040" y="100571"/>
            <a:ext cx="141836" cy="591584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38" name="Picture 14" descr="Coloriage Corail gratuit à imprimer">
            <a:extLst>
              <a:ext uri="{FF2B5EF4-FFF2-40B4-BE49-F238E27FC236}">
                <a16:creationId xmlns:a16="http://schemas.microsoft.com/office/drawing/2014/main" id="{FAFBD76E-D052-4A82-AF83-A65E13840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70" y="109608"/>
            <a:ext cx="917830" cy="6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CE443E-56BC-4BFD-BD79-95BDFE53464B}"/>
              </a:ext>
            </a:extLst>
          </p:cNvPr>
          <p:cNvSpPr/>
          <p:nvPr/>
        </p:nvSpPr>
        <p:spPr>
          <a:xfrm>
            <a:off x="5538040" y="111620"/>
            <a:ext cx="535622" cy="671515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40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3339725F-6A5D-432F-A0CB-E59B91B3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8768691" y="86106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loriage Crustaces 3">
            <a:extLst>
              <a:ext uri="{FF2B5EF4-FFF2-40B4-BE49-F238E27FC236}">
                <a16:creationId xmlns:a16="http://schemas.microsoft.com/office/drawing/2014/main" id="{532C7574-33B7-40D3-BA33-B463CC9C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" y="970934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Coloriage Crustaces 3">
            <a:extLst>
              <a:ext uri="{FF2B5EF4-FFF2-40B4-BE49-F238E27FC236}">
                <a16:creationId xmlns:a16="http://schemas.microsoft.com/office/drawing/2014/main" id="{6AB49456-5D31-4031-926F-FFF78092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2" y="970934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oloriage Crustaces 3">
            <a:extLst>
              <a:ext uri="{FF2B5EF4-FFF2-40B4-BE49-F238E27FC236}">
                <a16:creationId xmlns:a16="http://schemas.microsoft.com/office/drawing/2014/main" id="{F3348A18-43AC-41EE-9FD6-3E49349F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886" y="228367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Coloriage Crustaces 3">
            <a:extLst>
              <a:ext uri="{FF2B5EF4-FFF2-40B4-BE49-F238E27FC236}">
                <a16:creationId xmlns:a16="http://schemas.microsoft.com/office/drawing/2014/main" id="{34848299-209F-448A-89D8-4C6FA38A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94" y="228367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Coloriage Crustaces 3">
            <a:extLst>
              <a:ext uri="{FF2B5EF4-FFF2-40B4-BE49-F238E27FC236}">
                <a16:creationId xmlns:a16="http://schemas.microsoft.com/office/drawing/2014/main" id="{E85C40B0-E385-4F22-9CFA-6FFC14C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72" y="202515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5519DC94-31BC-48F6-91FA-57CEDB23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0" y="970934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29735A85-02D9-4B01-A51B-8B670D7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75" y="987168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708B22F1-358C-40B5-BD45-00140731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61" y="987168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97823273-7858-450D-B541-4E2350C6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17" y="1003403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F86088D4-5304-4C1E-B090-C69225FB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95" y="971415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DCFD7886-565C-46AE-8121-B8CCD83B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47" y="958082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loriage Araignee gratuit à imprimer">
            <a:extLst>
              <a:ext uri="{FF2B5EF4-FFF2-40B4-BE49-F238E27FC236}">
                <a16:creationId xmlns:a16="http://schemas.microsoft.com/office/drawing/2014/main" id="{B2954711-EC1A-48E8-A459-7B21B4CF5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11233758" y="856330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Coloriage Araignee gratuit à imprimer">
            <a:extLst>
              <a:ext uri="{FF2B5EF4-FFF2-40B4-BE49-F238E27FC236}">
                <a16:creationId xmlns:a16="http://schemas.microsoft.com/office/drawing/2014/main" id="{8AB4AD39-C027-4A1D-80B4-B18F905C5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10354705" y="883242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Coloriage Araignee gratuit à imprimer">
            <a:extLst>
              <a:ext uri="{FF2B5EF4-FFF2-40B4-BE49-F238E27FC236}">
                <a16:creationId xmlns:a16="http://schemas.microsoft.com/office/drawing/2014/main" id="{D2D8E3EF-7341-4982-8978-B8BCDA830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9547294" y="804239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Coloriage Araignee gratuit à imprimer">
            <a:extLst>
              <a:ext uri="{FF2B5EF4-FFF2-40B4-BE49-F238E27FC236}">
                <a16:creationId xmlns:a16="http://schemas.microsoft.com/office/drawing/2014/main" id="{D6E1AE0E-7C97-4229-B4F1-26AB32D0D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8855572" y="842494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Coloriage Araignee gratuit à imprimer">
            <a:extLst>
              <a:ext uri="{FF2B5EF4-FFF2-40B4-BE49-F238E27FC236}">
                <a16:creationId xmlns:a16="http://schemas.microsoft.com/office/drawing/2014/main" id="{A48D1200-BEA6-4F95-8675-5A8D06AEE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8013841" y="848553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Coloriage Araignee gratuit à imprimer">
            <a:extLst>
              <a:ext uri="{FF2B5EF4-FFF2-40B4-BE49-F238E27FC236}">
                <a16:creationId xmlns:a16="http://schemas.microsoft.com/office/drawing/2014/main" id="{C43833F9-667C-455F-B0AB-5C94F73C8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7408611" y="844468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Coloriage Araignee gratuit à imprimer">
            <a:extLst>
              <a:ext uri="{FF2B5EF4-FFF2-40B4-BE49-F238E27FC236}">
                <a16:creationId xmlns:a16="http://schemas.microsoft.com/office/drawing/2014/main" id="{FC9D49F3-2E88-49E5-805F-C8C571AC0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6742165" y="856334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loriage Insecte facile dessin gratuit à imprimer">
            <a:extLst>
              <a:ext uri="{FF2B5EF4-FFF2-40B4-BE49-F238E27FC236}">
                <a16:creationId xmlns:a16="http://schemas.microsoft.com/office/drawing/2014/main" id="{A3C16EF1-E4C6-4EC7-9A4A-F9DEFA2F1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36712" y="162799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5CAFF69B-AA18-4314-A0AA-394FA288E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6136099" y="98311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4C8603D5-7A57-4F90-9A64-87819C48A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6689898" y="98310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A0EFFBC9-E8D2-4FC1-95CE-E76C6EA1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7361326" y="98601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041A348E-8DD4-4E21-AEAE-68CF774E1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7996628" y="109608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toile de mer coloriage - Kid.re">
            <a:extLst>
              <a:ext uri="{FF2B5EF4-FFF2-40B4-BE49-F238E27FC236}">
                <a16:creationId xmlns:a16="http://schemas.microsoft.com/office/drawing/2014/main" id="{51A4ACCF-D72F-43F8-95D2-F0984C05E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" b="3609"/>
          <a:stretch/>
        </p:blipFill>
        <p:spPr bwMode="auto">
          <a:xfrm>
            <a:off x="66314" y="1673498"/>
            <a:ext cx="711857" cy="6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loriage de Mille-pattes pour Colorier - Coloritou.com">
            <a:extLst>
              <a:ext uri="{FF2B5EF4-FFF2-40B4-BE49-F238E27FC236}">
                <a16:creationId xmlns:a16="http://schemas.microsoft.com/office/drawing/2014/main" id="{A99FAC5F-9524-4C93-B21A-59900AB83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1" y="1774256"/>
            <a:ext cx="575768" cy="53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6" descr="Coloriage Insecte facile dessin gratuit à imprimer">
            <a:extLst>
              <a:ext uri="{FF2B5EF4-FFF2-40B4-BE49-F238E27FC236}">
                <a16:creationId xmlns:a16="http://schemas.microsoft.com/office/drawing/2014/main" id="{AA4BA66B-62D2-4B23-AAB0-F2983D655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79300" y="26249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Coloriage Insecte facile dessin gratuit à imprimer">
            <a:extLst>
              <a:ext uri="{FF2B5EF4-FFF2-40B4-BE49-F238E27FC236}">
                <a16:creationId xmlns:a16="http://schemas.microsoft.com/office/drawing/2014/main" id="{D565C13E-E398-427F-ADC1-0B1489CF0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79300" y="366034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 descr="Coloriage Insecte facile dessin gratuit à imprimer">
            <a:extLst>
              <a:ext uri="{FF2B5EF4-FFF2-40B4-BE49-F238E27FC236}">
                <a16:creationId xmlns:a16="http://schemas.microsoft.com/office/drawing/2014/main" id="{D064507F-FA3B-4EBF-B3A1-1157F1868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901042" y="469576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Coloriage Insecte facile dessin gratuit à imprimer">
            <a:extLst>
              <a:ext uri="{FF2B5EF4-FFF2-40B4-BE49-F238E27FC236}">
                <a16:creationId xmlns:a16="http://schemas.microsoft.com/office/drawing/2014/main" id="{7CC87DF3-4BC4-4FD3-9769-B8FE9961B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901042" y="56927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Coloriage Insecte facile dessin gratuit à imprimer">
            <a:extLst>
              <a:ext uri="{FF2B5EF4-FFF2-40B4-BE49-F238E27FC236}">
                <a16:creationId xmlns:a16="http://schemas.microsoft.com/office/drawing/2014/main" id="{8C26A12F-D29F-4F4A-B112-D223266F4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53901" y="163179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Coloriage Insecte facile dessin gratuit à imprimer">
            <a:extLst>
              <a:ext uri="{FF2B5EF4-FFF2-40B4-BE49-F238E27FC236}">
                <a16:creationId xmlns:a16="http://schemas.microsoft.com/office/drawing/2014/main" id="{888F9833-28FA-454C-B1F7-1272B211F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96489" y="26287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Coloriage Insecte facile dessin gratuit à imprimer">
            <a:extLst>
              <a:ext uri="{FF2B5EF4-FFF2-40B4-BE49-F238E27FC236}">
                <a16:creationId xmlns:a16="http://schemas.microsoft.com/office/drawing/2014/main" id="{038D555C-2AC3-4B9B-88C5-2F9499B47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96489" y="366414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Coloriage Insecte facile dessin gratuit à imprimer">
            <a:extLst>
              <a:ext uri="{FF2B5EF4-FFF2-40B4-BE49-F238E27FC236}">
                <a16:creationId xmlns:a16="http://schemas.microsoft.com/office/drawing/2014/main" id="{6553DB79-F556-4F8C-A95A-76CBB192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618231" y="469956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6" descr="Coloriage Insecte facile dessin gratuit à imprimer">
            <a:extLst>
              <a:ext uri="{FF2B5EF4-FFF2-40B4-BE49-F238E27FC236}">
                <a16:creationId xmlns:a16="http://schemas.microsoft.com/office/drawing/2014/main" id="{9C3AFA7C-AE04-4612-AD3B-ACB9A6C04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618231" y="569649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6" descr="Coloriage Insecte facile dessin gratuit à imprimer">
            <a:extLst>
              <a:ext uri="{FF2B5EF4-FFF2-40B4-BE49-F238E27FC236}">
                <a16:creationId xmlns:a16="http://schemas.microsoft.com/office/drawing/2014/main" id="{56B7EF4C-D03F-4EE2-AF99-3CAF3A840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373219" y="170077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Coloriage Insecte facile dessin gratuit à imprimer">
            <a:extLst>
              <a:ext uri="{FF2B5EF4-FFF2-40B4-BE49-F238E27FC236}">
                <a16:creationId xmlns:a16="http://schemas.microsoft.com/office/drawing/2014/main" id="{5C42AC0D-4433-4172-992F-06335C4DC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15807" y="269770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6" descr="Coloriage Insecte facile dessin gratuit à imprimer">
            <a:extLst>
              <a:ext uri="{FF2B5EF4-FFF2-40B4-BE49-F238E27FC236}">
                <a16:creationId xmlns:a16="http://schemas.microsoft.com/office/drawing/2014/main" id="{EDD67E08-8FB3-449D-82CA-297C36051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15807" y="37331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6" descr="Coloriage Insecte facile dessin gratuit à imprimer">
            <a:extLst>
              <a:ext uri="{FF2B5EF4-FFF2-40B4-BE49-F238E27FC236}">
                <a16:creationId xmlns:a16="http://schemas.microsoft.com/office/drawing/2014/main" id="{D1EB684E-9760-458C-94E7-71C21371C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37549" y="476854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6" descr="Coloriage Insecte facile dessin gratuit à imprimer">
            <a:extLst>
              <a:ext uri="{FF2B5EF4-FFF2-40B4-BE49-F238E27FC236}">
                <a16:creationId xmlns:a16="http://schemas.microsoft.com/office/drawing/2014/main" id="{2B0C7962-500B-446A-BFEC-DA656E7B5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37549" y="576547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Coloriage Insecte facile dessin gratuit à imprimer">
            <a:extLst>
              <a:ext uri="{FF2B5EF4-FFF2-40B4-BE49-F238E27FC236}">
                <a16:creationId xmlns:a16="http://schemas.microsoft.com/office/drawing/2014/main" id="{1E5ED8AB-86F3-436A-B77E-968CA27D3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16009" y="165005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Coloriage Insecte facile dessin gratuit à imprimer">
            <a:extLst>
              <a:ext uri="{FF2B5EF4-FFF2-40B4-BE49-F238E27FC236}">
                <a16:creationId xmlns:a16="http://schemas.microsoft.com/office/drawing/2014/main" id="{5C77DC3D-A83A-4583-A6E6-80D7F3F2F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58597" y="264698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" descr="Coloriage Insecte facile dessin gratuit à imprimer">
            <a:extLst>
              <a:ext uri="{FF2B5EF4-FFF2-40B4-BE49-F238E27FC236}">
                <a16:creationId xmlns:a16="http://schemas.microsoft.com/office/drawing/2014/main" id="{ACF97314-5F09-4997-9471-7B96D3CB5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58597" y="368240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Coloriage Insecte facile dessin gratuit à imprimer">
            <a:extLst>
              <a:ext uri="{FF2B5EF4-FFF2-40B4-BE49-F238E27FC236}">
                <a16:creationId xmlns:a16="http://schemas.microsoft.com/office/drawing/2014/main" id="{F2AFDEC4-C735-46AA-BCB3-AC1A3C0B8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80339" y="471782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" descr="Coloriage Insecte facile dessin gratuit à imprimer">
            <a:extLst>
              <a:ext uri="{FF2B5EF4-FFF2-40B4-BE49-F238E27FC236}">
                <a16:creationId xmlns:a16="http://schemas.microsoft.com/office/drawing/2014/main" id="{A76FCF20-3833-43FF-A875-82977E8B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80339" y="571476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 descr="Coloriage Insecte facile dessin gratuit à imprimer">
            <a:extLst>
              <a:ext uri="{FF2B5EF4-FFF2-40B4-BE49-F238E27FC236}">
                <a16:creationId xmlns:a16="http://schemas.microsoft.com/office/drawing/2014/main" id="{5FE6A4D1-C331-4CFF-AAAA-C619A876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152150" y="168199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6" descr="Coloriage Insecte facile dessin gratuit à imprimer">
            <a:extLst>
              <a:ext uri="{FF2B5EF4-FFF2-40B4-BE49-F238E27FC236}">
                <a16:creationId xmlns:a16="http://schemas.microsoft.com/office/drawing/2014/main" id="{72367076-875B-424C-BC84-344B5592A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194738" y="267892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6" descr="Coloriage Insecte facile dessin gratuit à imprimer">
            <a:extLst>
              <a:ext uri="{FF2B5EF4-FFF2-40B4-BE49-F238E27FC236}">
                <a16:creationId xmlns:a16="http://schemas.microsoft.com/office/drawing/2014/main" id="{DE5C1B27-8690-4ADB-B4A1-C2C43EE1D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194738" y="371434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6" descr="Coloriage Insecte facile dessin gratuit à imprimer">
            <a:extLst>
              <a:ext uri="{FF2B5EF4-FFF2-40B4-BE49-F238E27FC236}">
                <a16:creationId xmlns:a16="http://schemas.microsoft.com/office/drawing/2014/main" id="{D9E05DEB-CA2C-410B-8991-376A40912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216480" y="474976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6" descr="Coloriage Insecte facile dessin gratuit à imprimer">
            <a:extLst>
              <a:ext uri="{FF2B5EF4-FFF2-40B4-BE49-F238E27FC236}">
                <a16:creationId xmlns:a16="http://schemas.microsoft.com/office/drawing/2014/main" id="{B944A438-7104-4412-AC42-A365CD4DA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216480" y="574669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6" descr="Coloriage Insecte facile dessin gratuit à imprimer">
            <a:extLst>
              <a:ext uri="{FF2B5EF4-FFF2-40B4-BE49-F238E27FC236}">
                <a16:creationId xmlns:a16="http://schemas.microsoft.com/office/drawing/2014/main" id="{7F474F33-0B80-4221-8C17-4EE62B122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972372" y="167349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6" descr="Coloriage Insecte facile dessin gratuit à imprimer">
            <a:extLst>
              <a:ext uri="{FF2B5EF4-FFF2-40B4-BE49-F238E27FC236}">
                <a16:creationId xmlns:a16="http://schemas.microsoft.com/office/drawing/2014/main" id="{C50C6208-ACA4-4390-8BD4-32FD7E6A4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014960" y="2670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6" descr="Coloriage Insecte facile dessin gratuit à imprimer">
            <a:extLst>
              <a:ext uri="{FF2B5EF4-FFF2-40B4-BE49-F238E27FC236}">
                <a16:creationId xmlns:a16="http://schemas.microsoft.com/office/drawing/2014/main" id="{BCD17065-088D-40D4-959D-0C0CDD0B9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014960" y="3705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6" descr="Coloriage Insecte facile dessin gratuit à imprimer">
            <a:extLst>
              <a:ext uri="{FF2B5EF4-FFF2-40B4-BE49-F238E27FC236}">
                <a16:creationId xmlns:a16="http://schemas.microsoft.com/office/drawing/2014/main" id="{1C1D3ADA-55D9-421E-8D94-1B6806DE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036702" y="4741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6" descr="Coloriage Insecte facile dessin gratuit à imprimer">
            <a:extLst>
              <a:ext uri="{FF2B5EF4-FFF2-40B4-BE49-F238E27FC236}">
                <a16:creationId xmlns:a16="http://schemas.microsoft.com/office/drawing/2014/main" id="{58C082BB-0E41-40F6-A63B-536F05578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036702" y="5738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6" descr="Coloriage Insecte facile dessin gratuit à imprimer">
            <a:extLst>
              <a:ext uri="{FF2B5EF4-FFF2-40B4-BE49-F238E27FC236}">
                <a16:creationId xmlns:a16="http://schemas.microsoft.com/office/drawing/2014/main" id="{EA37C56A-EDF0-4122-BB95-3F1896F8E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 rot="265308">
            <a:off x="6751467" y="162838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6" descr="Coloriage Insecte facile dessin gratuit à imprimer">
            <a:extLst>
              <a:ext uri="{FF2B5EF4-FFF2-40B4-BE49-F238E27FC236}">
                <a16:creationId xmlns:a16="http://schemas.microsoft.com/office/drawing/2014/main" id="{D1DB0F4B-E27B-4E54-9A24-AF3650BD1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 rot="265308">
            <a:off x="6794055" y="262531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6" descr="Coloriage Insecte facile dessin gratuit à imprimer">
            <a:extLst>
              <a:ext uri="{FF2B5EF4-FFF2-40B4-BE49-F238E27FC236}">
                <a16:creationId xmlns:a16="http://schemas.microsoft.com/office/drawing/2014/main" id="{4C7C3B27-570A-4CF3-8170-61F722503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 rot="265308">
            <a:off x="6794055" y="366073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6" descr="Coloriage Insecte facile dessin gratuit à imprimer">
            <a:extLst>
              <a:ext uri="{FF2B5EF4-FFF2-40B4-BE49-F238E27FC236}">
                <a16:creationId xmlns:a16="http://schemas.microsoft.com/office/drawing/2014/main" id="{AD5BBF71-A5E8-4DF7-A9EB-983C1A652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 rot="265308">
            <a:off x="6815797" y="469615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oloriage Insecte facile dessin gratuit à imprimer">
            <a:extLst>
              <a:ext uri="{FF2B5EF4-FFF2-40B4-BE49-F238E27FC236}">
                <a16:creationId xmlns:a16="http://schemas.microsoft.com/office/drawing/2014/main" id="{F1BF62B3-2EA2-45E9-9C47-D3F6901A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 rot="265308">
            <a:off x="6815797" y="569308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6" descr="Coloriage Insecte facile dessin gratuit à imprimer">
            <a:extLst>
              <a:ext uri="{FF2B5EF4-FFF2-40B4-BE49-F238E27FC236}">
                <a16:creationId xmlns:a16="http://schemas.microsoft.com/office/drawing/2014/main" id="{391DA476-43CC-4734-AB11-6A5F02473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08305" y="157585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6" descr="Coloriage Insecte facile dessin gratuit à imprimer">
            <a:extLst>
              <a:ext uri="{FF2B5EF4-FFF2-40B4-BE49-F238E27FC236}">
                <a16:creationId xmlns:a16="http://schemas.microsoft.com/office/drawing/2014/main" id="{8011D881-649D-44A6-B834-0F1D3A45C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50893" y="257279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6" descr="Coloriage Insecte facile dessin gratuit à imprimer">
            <a:extLst>
              <a:ext uri="{FF2B5EF4-FFF2-40B4-BE49-F238E27FC236}">
                <a16:creationId xmlns:a16="http://schemas.microsoft.com/office/drawing/2014/main" id="{B6F7E601-7CAD-4D73-B15B-B56F8EA3B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50893" y="360821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Coloriage Insecte facile dessin gratuit à imprimer">
            <a:extLst>
              <a:ext uri="{FF2B5EF4-FFF2-40B4-BE49-F238E27FC236}">
                <a16:creationId xmlns:a16="http://schemas.microsoft.com/office/drawing/2014/main" id="{2AE9E552-CE26-4161-83CF-CED84E8A6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72635" y="46436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6" descr="Coloriage Insecte facile dessin gratuit à imprimer">
            <a:extLst>
              <a:ext uri="{FF2B5EF4-FFF2-40B4-BE49-F238E27FC236}">
                <a16:creationId xmlns:a16="http://schemas.microsoft.com/office/drawing/2014/main" id="{3F017A87-482E-4354-AD8D-B63DCA5D9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72635" y="564056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6" descr="Coloriage Insecte facile dessin gratuit à imprimer">
            <a:extLst>
              <a:ext uri="{FF2B5EF4-FFF2-40B4-BE49-F238E27FC236}">
                <a16:creationId xmlns:a16="http://schemas.microsoft.com/office/drawing/2014/main" id="{9765AC25-1FE5-4EFD-90E2-1DC8E95F8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182273" y="158749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6" descr="Coloriage Insecte facile dessin gratuit à imprimer">
            <a:extLst>
              <a:ext uri="{FF2B5EF4-FFF2-40B4-BE49-F238E27FC236}">
                <a16:creationId xmlns:a16="http://schemas.microsoft.com/office/drawing/2014/main" id="{B418B176-71F1-4DCE-A229-B30F0AFF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24861" y="2584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6" descr="Coloriage Insecte facile dessin gratuit à imprimer">
            <a:extLst>
              <a:ext uri="{FF2B5EF4-FFF2-40B4-BE49-F238E27FC236}">
                <a16:creationId xmlns:a16="http://schemas.microsoft.com/office/drawing/2014/main" id="{38904A6E-0955-4A93-B7FB-40E8FDEC4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24861" y="3619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6" descr="Coloriage Insecte facile dessin gratuit à imprimer">
            <a:extLst>
              <a:ext uri="{FF2B5EF4-FFF2-40B4-BE49-F238E27FC236}">
                <a16:creationId xmlns:a16="http://schemas.microsoft.com/office/drawing/2014/main" id="{6046525D-54C4-4514-8125-9E1CE24F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46603" y="4655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6" descr="Coloriage Insecte facile dessin gratuit à imprimer">
            <a:extLst>
              <a:ext uri="{FF2B5EF4-FFF2-40B4-BE49-F238E27FC236}">
                <a16:creationId xmlns:a16="http://schemas.microsoft.com/office/drawing/2014/main" id="{6982FEE4-931D-4F35-9328-AC7C0C49B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46603" y="5652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6" descr="Coloriage Insecte facile dessin gratuit à imprimer">
            <a:extLst>
              <a:ext uri="{FF2B5EF4-FFF2-40B4-BE49-F238E27FC236}">
                <a16:creationId xmlns:a16="http://schemas.microsoft.com/office/drawing/2014/main" id="{F050E46C-BE91-40FB-B45D-EDD3BFE9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966574" y="165005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6" descr="Coloriage Insecte facile dessin gratuit à imprimer">
            <a:extLst>
              <a:ext uri="{FF2B5EF4-FFF2-40B4-BE49-F238E27FC236}">
                <a16:creationId xmlns:a16="http://schemas.microsoft.com/office/drawing/2014/main" id="{E8406ECB-5B7A-474F-BAC9-0FB35D39B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09162" y="264698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6" descr="Coloriage Insecte facile dessin gratuit à imprimer">
            <a:extLst>
              <a:ext uri="{FF2B5EF4-FFF2-40B4-BE49-F238E27FC236}">
                <a16:creationId xmlns:a16="http://schemas.microsoft.com/office/drawing/2014/main" id="{EDB0E747-C091-438F-8F75-472D9A38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09162" y="368240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6" descr="Coloriage Insecte facile dessin gratuit à imprimer">
            <a:extLst>
              <a:ext uri="{FF2B5EF4-FFF2-40B4-BE49-F238E27FC236}">
                <a16:creationId xmlns:a16="http://schemas.microsoft.com/office/drawing/2014/main" id="{18ED82E6-F7CA-4511-83E8-3451E3628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30904" y="471782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6" descr="Coloriage Insecte facile dessin gratuit à imprimer">
            <a:extLst>
              <a:ext uri="{FF2B5EF4-FFF2-40B4-BE49-F238E27FC236}">
                <a16:creationId xmlns:a16="http://schemas.microsoft.com/office/drawing/2014/main" id="{E8B0D128-9726-4B7E-8553-DD2E29D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30904" y="571476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6" descr="Coloriage Insecte facile dessin gratuit à imprimer">
            <a:extLst>
              <a:ext uri="{FF2B5EF4-FFF2-40B4-BE49-F238E27FC236}">
                <a16:creationId xmlns:a16="http://schemas.microsoft.com/office/drawing/2014/main" id="{2F2C40CA-B37B-4D16-9C53-2A7217A57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56042" y="162799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6" descr="Coloriage Insecte facile dessin gratuit à imprimer">
            <a:extLst>
              <a:ext uri="{FF2B5EF4-FFF2-40B4-BE49-F238E27FC236}">
                <a16:creationId xmlns:a16="http://schemas.microsoft.com/office/drawing/2014/main" id="{222552A6-844B-4C7B-940E-FC99FBFB1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98630" y="26249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6" descr="Coloriage Insecte facile dessin gratuit à imprimer">
            <a:extLst>
              <a:ext uri="{FF2B5EF4-FFF2-40B4-BE49-F238E27FC236}">
                <a16:creationId xmlns:a16="http://schemas.microsoft.com/office/drawing/2014/main" id="{C051D47F-E951-42F2-A105-DDB36B70B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98630" y="366034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6" descr="Coloriage Insecte facile dessin gratuit à imprimer">
            <a:extLst>
              <a:ext uri="{FF2B5EF4-FFF2-40B4-BE49-F238E27FC236}">
                <a16:creationId xmlns:a16="http://schemas.microsoft.com/office/drawing/2014/main" id="{22471447-EE32-4877-A6D6-D7E54C346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320372" y="469576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6" descr="Coloriage Insecte facile dessin gratuit à imprimer">
            <a:extLst>
              <a:ext uri="{FF2B5EF4-FFF2-40B4-BE49-F238E27FC236}">
                <a16:creationId xmlns:a16="http://schemas.microsoft.com/office/drawing/2014/main" id="{CE0FC1F4-34D7-43EE-9A8F-CAE7D9D7D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320372" y="56927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6" descr="Coloriage Insecte facile dessin gratuit à imprimer">
            <a:extLst>
              <a:ext uri="{FF2B5EF4-FFF2-40B4-BE49-F238E27FC236}">
                <a16:creationId xmlns:a16="http://schemas.microsoft.com/office/drawing/2014/main" id="{42D896BD-B224-4DE9-B02C-AF3245CF3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83076" y="169225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6" descr="Coloriage Insecte facile dessin gratuit à imprimer">
            <a:extLst>
              <a:ext uri="{FF2B5EF4-FFF2-40B4-BE49-F238E27FC236}">
                <a16:creationId xmlns:a16="http://schemas.microsoft.com/office/drawing/2014/main" id="{60C916E0-6A31-45B6-BD85-B59C63A2C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25664" y="268919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6" descr="Coloriage Insecte facile dessin gratuit à imprimer">
            <a:extLst>
              <a:ext uri="{FF2B5EF4-FFF2-40B4-BE49-F238E27FC236}">
                <a16:creationId xmlns:a16="http://schemas.microsoft.com/office/drawing/2014/main" id="{875D567E-2E94-4E4A-8F60-637B38024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25664" y="372461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6" descr="Coloriage Insecte facile dessin gratuit à imprimer">
            <a:extLst>
              <a:ext uri="{FF2B5EF4-FFF2-40B4-BE49-F238E27FC236}">
                <a16:creationId xmlns:a16="http://schemas.microsoft.com/office/drawing/2014/main" id="{EDA886B9-9236-4E58-98F0-5B965D27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47406" y="476003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6" descr="Coloriage Insecte facile dessin gratuit à imprimer">
            <a:extLst>
              <a:ext uri="{FF2B5EF4-FFF2-40B4-BE49-F238E27FC236}">
                <a16:creationId xmlns:a16="http://schemas.microsoft.com/office/drawing/2014/main" id="{F48F6021-0E0E-40D5-844A-7F04D413C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47406" y="575696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6" descr="Coloriage Insecte facile dessin gratuit à imprimer">
            <a:extLst>
              <a:ext uri="{FF2B5EF4-FFF2-40B4-BE49-F238E27FC236}">
                <a16:creationId xmlns:a16="http://schemas.microsoft.com/office/drawing/2014/main" id="{B1F99B1F-347C-4A35-84B8-0BDDBAE8C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695195" y="167349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6" descr="Coloriage Insecte facile dessin gratuit à imprimer">
            <a:extLst>
              <a:ext uri="{FF2B5EF4-FFF2-40B4-BE49-F238E27FC236}">
                <a16:creationId xmlns:a16="http://schemas.microsoft.com/office/drawing/2014/main" id="{4B8DD93E-4944-43AA-9AF0-5419D26E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37783" y="2670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6" descr="Coloriage Insecte facile dessin gratuit à imprimer">
            <a:extLst>
              <a:ext uri="{FF2B5EF4-FFF2-40B4-BE49-F238E27FC236}">
                <a16:creationId xmlns:a16="http://schemas.microsoft.com/office/drawing/2014/main" id="{8DED812C-C99B-428B-9B0D-B911A4CD6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37783" y="3705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6" descr="Coloriage Insecte facile dessin gratuit à imprimer">
            <a:extLst>
              <a:ext uri="{FF2B5EF4-FFF2-40B4-BE49-F238E27FC236}">
                <a16:creationId xmlns:a16="http://schemas.microsoft.com/office/drawing/2014/main" id="{97EA481E-C2E2-4388-BF15-496347FE2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59525" y="4741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6" descr="Coloriage Insecte facile dessin gratuit à imprimer">
            <a:extLst>
              <a:ext uri="{FF2B5EF4-FFF2-40B4-BE49-F238E27FC236}">
                <a16:creationId xmlns:a16="http://schemas.microsoft.com/office/drawing/2014/main" id="{39AF38D2-D9F2-48E1-B056-358555A5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59525" y="5738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6" descr="Coloriage Insecte facile dessin gratuit à imprimer">
            <a:extLst>
              <a:ext uri="{FF2B5EF4-FFF2-40B4-BE49-F238E27FC236}">
                <a16:creationId xmlns:a16="http://schemas.microsoft.com/office/drawing/2014/main" id="{0BC75680-C1A6-4CEF-A9DD-3EA4202E4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54376" y="269770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6" descr="Coloriage Insecte facile dessin gratuit à imprimer">
            <a:extLst>
              <a:ext uri="{FF2B5EF4-FFF2-40B4-BE49-F238E27FC236}">
                <a16:creationId xmlns:a16="http://schemas.microsoft.com/office/drawing/2014/main" id="{199B5FAC-D448-40F0-B11B-94BA084E0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54376" y="37331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6" descr="Coloriage Insecte facile dessin gratuit à imprimer">
            <a:extLst>
              <a:ext uri="{FF2B5EF4-FFF2-40B4-BE49-F238E27FC236}">
                <a16:creationId xmlns:a16="http://schemas.microsoft.com/office/drawing/2014/main" id="{495AB496-51F2-41DB-A7EE-241680843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76118" y="476854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6" descr="Coloriage Insecte facile dessin gratuit à imprimer">
            <a:extLst>
              <a:ext uri="{FF2B5EF4-FFF2-40B4-BE49-F238E27FC236}">
                <a16:creationId xmlns:a16="http://schemas.microsoft.com/office/drawing/2014/main" id="{4756062C-C2BF-4732-AC69-71C902DF3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76118" y="576547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6" descr="Coloriage Insecte facile dessin gratuit à imprimer">
            <a:extLst>
              <a:ext uri="{FF2B5EF4-FFF2-40B4-BE49-F238E27FC236}">
                <a16:creationId xmlns:a16="http://schemas.microsoft.com/office/drawing/2014/main" id="{C156F120-940A-49CA-B2E0-8B184617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2455" y="2670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6" descr="Coloriage Insecte facile dessin gratuit à imprimer">
            <a:extLst>
              <a:ext uri="{FF2B5EF4-FFF2-40B4-BE49-F238E27FC236}">
                <a16:creationId xmlns:a16="http://schemas.microsoft.com/office/drawing/2014/main" id="{B7E49D56-ECB9-4E4E-9EB0-5C9FA55CC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2455" y="3705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6" descr="Coloriage Insecte facile dessin gratuit à imprimer">
            <a:extLst>
              <a:ext uri="{FF2B5EF4-FFF2-40B4-BE49-F238E27FC236}">
                <a16:creationId xmlns:a16="http://schemas.microsoft.com/office/drawing/2014/main" id="{00510A65-E2B8-4565-85B3-0A6A7840A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64197" y="4741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6" descr="Coloriage Insecte facile dessin gratuit à imprimer">
            <a:extLst>
              <a:ext uri="{FF2B5EF4-FFF2-40B4-BE49-F238E27FC236}">
                <a16:creationId xmlns:a16="http://schemas.microsoft.com/office/drawing/2014/main" id="{DC423B6B-AF02-43D6-ADD5-B871A67A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64197" y="5738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nice 14 Coloriage Chiens en 2020 | Chien coloriage, Dessin de chien,  Coloriage chat">
            <a:extLst>
              <a:ext uri="{FF2B5EF4-FFF2-40B4-BE49-F238E27FC236}">
                <a16:creationId xmlns:a16="http://schemas.microsoft.com/office/drawing/2014/main" id="{27AD8253-C9BD-4518-9215-0975D346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6" y="139470"/>
            <a:ext cx="54544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3F0270-2725-42CC-8F11-AB2135729E1D}"/>
              </a:ext>
            </a:extLst>
          </p:cNvPr>
          <p:cNvSpPr/>
          <p:nvPr/>
        </p:nvSpPr>
        <p:spPr>
          <a:xfrm>
            <a:off x="462677" y="81279"/>
            <a:ext cx="271229" cy="717766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8" name="Picture 4" descr="Comment dessiner un oiseau – AlloDessin">
            <a:extLst>
              <a:ext uri="{FF2B5EF4-FFF2-40B4-BE49-F238E27FC236}">
                <a16:creationId xmlns:a16="http://schemas.microsoft.com/office/drawing/2014/main" id="{F7CA3A69-8D37-4BAC-89A2-61131052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0" y="139470"/>
            <a:ext cx="711857" cy="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s 9 meilleures images de Dessin lezard | dessin lezard, dessin, lezard">
            <a:extLst>
              <a:ext uri="{FF2B5EF4-FFF2-40B4-BE49-F238E27FC236}">
                <a16:creationId xmlns:a16="http://schemas.microsoft.com/office/drawing/2014/main" id="{84FA0B01-7C10-49C1-96AE-C898A1D9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35" y="103039"/>
            <a:ext cx="502512" cy="6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ent dessiner des amphibiens pour Android - Téléchargez l'APK">
            <a:extLst>
              <a:ext uri="{FF2B5EF4-FFF2-40B4-BE49-F238E27FC236}">
                <a16:creationId xmlns:a16="http://schemas.microsoft.com/office/drawing/2014/main" id="{5D814B3F-96E4-495E-A2BB-F143A31E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56" r="889" b="27795"/>
          <a:stretch/>
        </p:blipFill>
        <p:spPr bwMode="auto">
          <a:xfrm>
            <a:off x="908369" y="202515"/>
            <a:ext cx="601513" cy="4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B60DF193-6E72-4C4E-8236-3BC244F7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46" y="-697"/>
            <a:ext cx="794854" cy="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essin poisson : tous les coloriages de poissons de Tête à modeler">
            <a:extLst>
              <a:ext uri="{FF2B5EF4-FFF2-40B4-BE49-F238E27FC236}">
                <a16:creationId xmlns:a16="http://schemas.microsoft.com/office/drawing/2014/main" id="{39012D82-5A07-4C8F-96ED-7C7E3844E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44" y="9385"/>
            <a:ext cx="794854" cy="7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E6B44E-4AF8-4180-8B96-A0C34CC8563B}"/>
              </a:ext>
            </a:extLst>
          </p:cNvPr>
          <p:cNvSpPr/>
          <p:nvPr/>
        </p:nvSpPr>
        <p:spPr>
          <a:xfrm>
            <a:off x="953040" y="100571"/>
            <a:ext cx="141836" cy="591584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38" name="Picture 14" descr="Coloriage Corail gratuit à imprimer">
            <a:extLst>
              <a:ext uri="{FF2B5EF4-FFF2-40B4-BE49-F238E27FC236}">
                <a16:creationId xmlns:a16="http://schemas.microsoft.com/office/drawing/2014/main" id="{FAFBD76E-D052-4A82-AF83-A65E13840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70" y="109608"/>
            <a:ext cx="917830" cy="6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CE443E-56BC-4BFD-BD79-95BDFE53464B}"/>
              </a:ext>
            </a:extLst>
          </p:cNvPr>
          <p:cNvSpPr/>
          <p:nvPr/>
        </p:nvSpPr>
        <p:spPr>
          <a:xfrm>
            <a:off x="5538040" y="111620"/>
            <a:ext cx="535622" cy="671515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40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3339725F-6A5D-432F-A0CB-E59B91B3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8768691" y="86106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loriage Crustaces 3">
            <a:extLst>
              <a:ext uri="{FF2B5EF4-FFF2-40B4-BE49-F238E27FC236}">
                <a16:creationId xmlns:a16="http://schemas.microsoft.com/office/drawing/2014/main" id="{532C7574-33B7-40D3-BA33-B463CC9C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" y="970934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Coloriage Crustaces 3">
            <a:extLst>
              <a:ext uri="{FF2B5EF4-FFF2-40B4-BE49-F238E27FC236}">
                <a16:creationId xmlns:a16="http://schemas.microsoft.com/office/drawing/2014/main" id="{6AB49456-5D31-4031-926F-FFF78092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2" y="970934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oloriage Crustaces 3">
            <a:extLst>
              <a:ext uri="{FF2B5EF4-FFF2-40B4-BE49-F238E27FC236}">
                <a16:creationId xmlns:a16="http://schemas.microsoft.com/office/drawing/2014/main" id="{F3348A18-43AC-41EE-9FD6-3E49349F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886" y="228367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Coloriage Crustaces 3">
            <a:extLst>
              <a:ext uri="{FF2B5EF4-FFF2-40B4-BE49-F238E27FC236}">
                <a16:creationId xmlns:a16="http://schemas.microsoft.com/office/drawing/2014/main" id="{34848299-209F-448A-89D8-4C6FA38A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94" y="228367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Coloriage Crustaces 3">
            <a:extLst>
              <a:ext uri="{FF2B5EF4-FFF2-40B4-BE49-F238E27FC236}">
                <a16:creationId xmlns:a16="http://schemas.microsoft.com/office/drawing/2014/main" id="{E85C40B0-E385-4F22-9CFA-6FFC14C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72" y="202515"/>
            <a:ext cx="721565" cy="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5519DC94-31BC-48F6-91FA-57CEDB23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0" y="970934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29735A85-02D9-4B01-A51B-8B670D7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75" y="987168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708B22F1-358C-40B5-BD45-00140731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61" y="987168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97823273-7858-450D-B541-4E2350C6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17" y="1003403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F86088D4-5304-4C1E-B090-C69225FB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95" y="971415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Coloriage mollusque ammonite - Coloriages Gratuits à Imprimer">
            <a:extLst>
              <a:ext uri="{FF2B5EF4-FFF2-40B4-BE49-F238E27FC236}">
                <a16:creationId xmlns:a16="http://schemas.microsoft.com/office/drawing/2014/main" id="{DCFD7886-565C-46AE-8121-B8CCD83B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47" y="958082"/>
            <a:ext cx="703681" cy="4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loriage Araignee gratuit à imprimer">
            <a:extLst>
              <a:ext uri="{FF2B5EF4-FFF2-40B4-BE49-F238E27FC236}">
                <a16:creationId xmlns:a16="http://schemas.microsoft.com/office/drawing/2014/main" id="{B2954711-EC1A-48E8-A459-7B21B4CF5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11233758" y="856330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Coloriage Araignee gratuit à imprimer">
            <a:extLst>
              <a:ext uri="{FF2B5EF4-FFF2-40B4-BE49-F238E27FC236}">
                <a16:creationId xmlns:a16="http://schemas.microsoft.com/office/drawing/2014/main" id="{8AB4AD39-C027-4A1D-80B4-B18F905C5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10354705" y="883242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Coloriage Araignee gratuit à imprimer">
            <a:extLst>
              <a:ext uri="{FF2B5EF4-FFF2-40B4-BE49-F238E27FC236}">
                <a16:creationId xmlns:a16="http://schemas.microsoft.com/office/drawing/2014/main" id="{D2D8E3EF-7341-4982-8978-B8BCDA830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9547294" y="804239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 descr="Coloriage Araignee gratuit à imprimer">
            <a:extLst>
              <a:ext uri="{FF2B5EF4-FFF2-40B4-BE49-F238E27FC236}">
                <a16:creationId xmlns:a16="http://schemas.microsoft.com/office/drawing/2014/main" id="{D6E1AE0E-7C97-4229-B4F1-26AB32D0D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8855572" y="842494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Coloriage Araignee gratuit à imprimer">
            <a:extLst>
              <a:ext uri="{FF2B5EF4-FFF2-40B4-BE49-F238E27FC236}">
                <a16:creationId xmlns:a16="http://schemas.microsoft.com/office/drawing/2014/main" id="{A48D1200-BEA6-4F95-8675-5A8D06AEE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8013841" y="848553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Coloriage Araignee gratuit à imprimer">
            <a:extLst>
              <a:ext uri="{FF2B5EF4-FFF2-40B4-BE49-F238E27FC236}">
                <a16:creationId xmlns:a16="http://schemas.microsoft.com/office/drawing/2014/main" id="{C43833F9-667C-455F-B0AB-5C94F73C8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7408611" y="844468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Coloriage Araignee gratuit à imprimer">
            <a:extLst>
              <a:ext uri="{FF2B5EF4-FFF2-40B4-BE49-F238E27FC236}">
                <a16:creationId xmlns:a16="http://schemas.microsoft.com/office/drawing/2014/main" id="{FC9D49F3-2E88-49E5-805F-C8C571AC0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 r="-630"/>
          <a:stretch/>
        </p:blipFill>
        <p:spPr bwMode="auto">
          <a:xfrm>
            <a:off x="6742165" y="856334"/>
            <a:ext cx="570622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loriage Insecte facile dessin gratuit à imprimer">
            <a:extLst>
              <a:ext uri="{FF2B5EF4-FFF2-40B4-BE49-F238E27FC236}">
                <a16:creationId xmlns:a16="http://schemas.microsoft.com/office/drawing/2014/main" id="{A3C16EF1-E4C6-4EC7-9A4A-F9DEFA2F1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36712" y="162799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5CAFF69B-AA18-4314-A0AA-394FA288E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6136099" y="98311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4C8603D5-7A57-4F90-9A64-87819C48A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6689898" y="98310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A0EFFBC9-E8D2-4FC1-95CE-E76C6EA1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7361326" y="98601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Coloriage Ver de terre à imprimer dans les coloriages Escargot et Ver -  dessin à imprimer">
            <a:extLst>
              <a:ext uri="{FF2B5EF4-FFF2-40B4-BE49-F238E27FC236}">
                <a16:creationId xmlns:a16="http://schemas.microsoft.com/office/drawing/2014/main" id="{041A348E-8DD4-4E21-AEAE-68CF774E1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7703"/>
          <a:stretch/>
        </p:blipFill>
        <p:spPr bwMode="auto">
          <a:xfrm>
            <a:off x="7996628" y="109608"/>
            <a:ext cx="503803" cy="6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toile de mer coloriage - Kid.re">
            <a:extLst>
              <a:ext uri="{FF2B5EF4-FFF2-40B4-BE49-F238E27FC236}">
                <a16:creationId xmlns:a16="http://schemas.microsoft.com/office/drawing/2014/main" id="{51A4ACCF-D72F-43F8-95D2-F0984C05E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" b="3609"/>
          <a:stretch/>
        </p:blipFill>
        <p:spPr bwMode="auto">
          <a:xfrm>
            <a:off x="66314" y="1673498"/>
            <a:ext cx="711857" cy="6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loriage de Mille-pattes pour Colorier - Coloritou.com">
            <a:extLst>
              <a:ext uri="{FF2B5EF4-FFF2-40B4-BE49-F238E27FC236}">
                <a16:creationId xmlns:a16="http://schemas.microsoft.com/office/drawing/2014/main" id="{A99FAC5F-9524-4C93-B21A-59900AB83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31" y="1774256"/>
            <a:ext cx="575768" cy="53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6" descr="Coloriage Insecte facile dessin gratuit à imprimer">
            <a:extLst>
              <a:ext uri="{FF2B5EF4-FFF2-40B4-BE49-F238E27FC236}">
                <a16:creationId xmlns:a16="http://schemas.microsoft.com/office/drawing/2014/main" id="{AA4BA66B-62D2-4B23-AAB0-F2983D655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79300" y="26249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Coloriage Insecte facile dessin gratuit à imprimer">
            <a:extLst>
              <a:ext uri="{FF2B5EF4-FFF2-40B4-BE49-F238E27FC236}">
                <a16:creationId xmlns:a16="http://schemas.microsoft.com/office/drawing/2014/main" id="{D565C13E-E398-427F-ADC1-0B1489CF0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879300" y="366034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 descr="Coloriage Insecte facile dessin gratuit à imprimer">
            <a:extLst>
              <a:ext uri="{FF2B5EF4-FFF2-40B4-BE49-F238E27FC236}">
                <a16:creationId xmlns:a16="http://schemas.microsoft.com/office/drawing/2014/main" id="{D064507F-FA3B-4EBF-B3A1-1157F1868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901042" y="469576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Coloriage Insecte facile dessin gratuit à imprimer">
            <a:extLst>
              <a:ext uri="{FF2B5EF4-FFF2-40B4-BE49-F238E27FC236}">
                <a16:creationId xmlns:a16="http://schemas.microsoft.com/office/drawing/2014/main" id="{7CC87DF3-4BC4-4FD3-9769-B8FE9961B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901042" y="56927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Coloriage Insecte facile dessin gratuit à imprimer">
            <a:extLst>
              <a:ext uri="{FF2B5EF4-FFF2-40B4-BE49-F238E27FC236}">
                <a16:creationId xmlns:a16="http://schemas.microsoft.com/office/drawing/2014/main" id="{8C26A12F-D29F-4F4A-B112-D223266F4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53901" y="163179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Coloriage Insecte facile dessin gratuit à imprimer">
            <a:extLst>
              <a:ext uri="{FF2B5EF4-FFF2-40B4-BE49-F238E27FC236}">
                <a16:creationId xmlns:a16="http://schemas.microsoft.com/office/drawing/2014/main" id="{888F9833-28FA-454C-B1F7-1272B211F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96489" y="26287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Coloriage Insecte facile dessin gratuit à imprimer">
            <a:extLst>
              <a:ext uri="{FF2B5EF4-FFF2-40B4-BE49-F238E27FC236}">
                <a16:creationId xmlns:a16="http://schemas.microsoft.com/office/drawing/2014/main" id="{038D555C-2AC3-4B9B-88C5-2F9499B47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596489" y="366414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Coloriage Insecte facile dessin gratuit à imprimer">
            <a:extLst>
              <a:ext uri="{FF2B5EF4-FFF2-40B4-BE49-F238E27FC236}">
                <a16:creationId xmlns:a16="http://schemas.microsoft.com/office/drawing/2014/main" id="{6553DB79-F556-4F8C-A95A-76CBB192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618231" y="469956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6" descr="Coloriage Insecte facile dessin gratuit à imprimer">
            <a:extLst>
              <a:ext uri="{FF2B5EF4-FFF2-40B4-BE49-F238E27FC236}">
                <a16:creationId xmlns:a16="http://schemas.microsoft.com/office/drawing/2014/main" id="{9C3AFA7C-AE04-4612-AD3B-ACB9A6C04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2618231" y="569649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6" descr="Coloriage Insecte facile dessin gratuit à imprimer">
            <a:extLst>
              <a:ext uri="{FF2B5EF4-FFF2-40B4-BE49-F238E27FC236}">
                <a16:creationId xmlns:a16="http://schemas.microsoft.com/office/drawing/2014/main" id="{56B7EF4C-D03F-4EE2-AF99-3CAF3A840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373219" y="170077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Coloriage Insecte facile dessin gratuit à imprimer">
            <a:extLst>
              <a:ext uri="{FF2B5EF4-FFF2-40B4-BE49-F238E27FC236}">
                <a16:creationId xmlns:a16="http://schemas.microsoft.com/office/drawing/2014/main" id="{5C42AC0D-4433-4172-992F-06335C4DC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15807" y="269770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6" descr="Coloriage Insecte facile dessin gratuit à imprimer">
            <a:extLst>
              <a:ext uri="{FF2B5EF4-FFF2-40B4-BE49-F238E27FC236}">
                <a16:creationId xmlns:a16="http://schemas.microsoft.com/office/drawing/2014/main" id="{EDD67E08-8FB3-449D-82CA-297C36051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15807" y="37331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6" descr="Coloriage Insecte facile dessin gratuit à imprimer">
            <a:extLst>
              <a:ext uri="{FF2B5EF4-FFF2-40B4-BE49-F238E27FC236}">
                <a16:creationId xmlns:a16="http://schemas.microsoft.com/office/drawing/2014/main" id="{D1EB684E-9760-458C-94E7-71C21371C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37549" y="476854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6" descr="Coloriage Insecte facile dessin gratuit à imprimer">
            <a:extLst>
              <a:ext uri="{FF2B5EF4-FFF2-40B4-BE49-F238E27FC236}">
                <a16:creationId xmlns:a16="http://schemas.microsoft.com/office/drawing/2014/main" id="{2B0C7962-500B-446A-BFEC-DA656E7B5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3437549" y="576547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Coloriage Insecte facile dessin gratuit à imprimer">
            <a:extLst>
              <a:ext uri="{FF2B5EF4-FFF2-40B4-BE49-F238E27FC236}">
                <a16:creationId xmlns:a16="http://schemas.microsoft.com/office/drawing/2014/main" id="{1E5ED8AB-86F3-436A-B77E-968CA27D3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276350" y="162799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Coloriage Insecte facile dessin gratuit à imprimer">
            <a:extLst>
              <a:ext uri="{FF2B5EF4-FFF2-40B4-BE49-F238E27FC236}">
                <a16:creationId xmlns:a16="http://schemas.microsoft.com/office/drawing/2014/main" id="{5C77DC3D-A83A-4583-A6E6-80D7F3F2F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318938" y="26249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" descr="Coloriage Insecte facile dessin gratuit à imprimer">
            <a:extLst>
              <a:ext uri="{FF2B5EF4-FFF2-40B4-BE49-F238E27FC236}">
                <a16:creationId xmlns:a16="http://schemas.microsoft.com/office/drawing/2014/main" id="{ACF97314-5F09-4997-9471-7B96D3CB5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318938" y="366034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Coloriage Insecte facile dessin gratuit à imprimer">
            <a:extLst>
              <a:ext uri="{FF2B5EF4-FFF2-40B4-BE49-F238E27FC236}">
                <a16:creationId xmlns:a16="http://schemas.microsoft.com/office/drawing/2014/main" id="{F2AFDEC4-C735-46AA-BCB3-AC1A3C0B8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340680" y="469576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" descr="Coloriage Insecte facile dessin gratuit à imprimer">
            <a:extLst>
              <a:ext uri="{FF2B5EF4-FFF2-40B4-BE49-F238E27FC236}">
                <a16:creationId xmlns:a16="http://schemas.microsoft.com/office/drawing/2014/main" id="{A76FCF20-3833-43FF-A875-82977E8B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4340680" y="56927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 descr="Coloriage Insecte facile dessin gratuit à imprimer">
            <a:extLst>
              <a:ext uri="{FF2B5EF4-FFF2-40B4-BE49-F238E27FC236}">
                <a16:creationId xmlns:a16="http://schemas.microsoft.com/office/drawing/2014/main" id="{5FE6A4D1-C331-4CFF-AAAA-C619A876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246119" y="16553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6" descr="Coloriage Insecte facile dessin gratuit à imprimer">
            <a:extLst>
              <a:ext uri="{FF2B5EF4-FFF2-40B4-BE49-F238E27FC236}">
                <a16:creationId xmlns:a16="http://schemas.microsoft.com/office/drawing/2014/main" id="{72367076-875B-424C-BC84-344B5592A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288707" y="265226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6" descr="Coloriage Insecte facile dessin gratuit à imprimer">
            <a:extLst>
              <a:ext uri="{FF2B5EF4-FFF2-40B4-BE49-F238E27FC236}">
                <a16:creationId xmlns:a16="http://schemas.microsoft.com/office/drawing/2014/main" id="{DE5C1B27-8690-4ADB-B4A1-C2C43EE1D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288707" y="368768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6" descr="Coloriage Insecte facile dessin gratuit à imprimer">
            <a:extLst>
              <a:ext uri="{FF2B5EF4-FFF2-40B4-BE49-F238E27FC236}">
                <a16:creationId xmlns:a16="http://schemas.microsoft.com/office/drawing/2014/main" id="{D9E05DEB-CA2C-410B-8991-376A40912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310449" y="47231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6" descr="Coloriage Insecte facile dessin gratuit à imprimer">
            <a:extLst>
              <a:ext uri="{FF2B5EF4-FFF2-40B4-BE49-F238E27FC236}">
                <a16:creationId xmlns:a16="http://schemas.microsoft.com/office/drawing/2014/main" id="{B944A438-7104-4412-AC42-A365CD4DA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5310449" y="572003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6" descr="Coloriage Insecte facile dessin gratuit à imprimer">
            <a:extLst>
              <a:ext uri="{FF2B5EF4-FFF2-40B4-BE49-F238E27FC236}">
                <a16:creationId xmlns:a16="http://schemas.microsoft.com/office/drawing/2014/main" id="{7F474F33-0B80-4221-8C17-4EE62B122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173244" y="157802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6" descr="Coloriage Insecte facile dessin gratuit à imprimer">
            <a:extLst>
              <a:ext uri="{FF2B5EF4-FFF2-40B4-BE49-F238E27FC236}">
                <a16:creationId xmlns:a16="http://schemas.microsoft.com/office/drawing/2014/main" id="{C50C6208-ACA4-4390-8BD4-32FD7E6A4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215832" y="257496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6" descr="Coloriage Insecte facile dessin gratuit à imprimer">
            <a:extLst>
              <a:ext uri="{FF2B5EF4-FFF2-40B4-BE49-F238E27FC236}">
                <a16:creationId xmlns:a16="http://schemas.microsoft.com/office/drawing/2014/main" id="{BCD17065-088D-40D4-959D-0C0CDD0B9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215832" y="361037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6" descr="Coloriage Insecte facile dessin gratuit à imprimer">
            <a:extLst>
              <a:ext uri="{FF2B5EF4-FFF2-40B4-BE49-F238E27FC236}">
                <a16:creationId xmlns:a16="http://schemas.microsoft.com/office/drawing/2014/main" id="{1C1D3ADA-55D9-421E-8D94-1B6806DE8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237574" y="464579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6" descr="Coloriage Insecte facile dessin gratuit à imprimer">
            <a:extLst>
              <a:ext uri="{FF2B5EF4-FFF2-40B4-BE49-F238E27FC236}">
                <a16:creationId xmlns:a16="http://schemas.microsoft.com/office/drawing/2014/main" id="{58C082BB-0E41-40F6-A63B-536F05578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237574" y="564273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6" descr="Coloriage Insecte facile dessin gratuit à imprimer">
            <a:extLst>
              <a:ext uri="{FF2B5EF4-FFF2-40B4-BE49-F238E27FC236}">
                <a16:creationId xmlns:a16="http://schemas.microsoft.com/office/drawing/2014/main" id="{EA37C56A-EDF0-4122-BB95-3F1896F8E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890433" y="160249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6" descr="Coloriage Insecte facile dessin gratuit à imprimer">
            <a:extLst>
              <a:ext uri="{FF2B5EF4-FFF2-40B4-BE49-F238E27FC236}">
                <a16:creationId xmlns:a16="http://schemas.microsoft.com/office/drawing/2014/main" id="{D1DB0F4B-E27B-4E54-9A24-AF3650BD1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933021" y="25994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6" descr="Coloriage Insecte facile dessin gratuit à imprimer">
            <a:extLst>
              <a:ext uri="{FF2B5EF4-FFF2-40B4-BE49-F238E27FC236}">
                <a16:creationId xmlns:a16="http://schemas.microsoft.com/office/drawing/2014/main" id="{4C7C3B27-570A-4CF3-8170-61F722503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933021" y="363484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6" descr="Coloriage Insecte facile dessin gratuit à imprimer">
            <a:extLst>
              <a:ext uri="{FF2B5EF4-FFF2-40B4-BE49-F238E27FC236}">
                <a16:creationId xmlns:a16="http://schemas.microsoft.com/office/drawing/2014/main" id="{AD5BBF71-A5E8-4DF7-A9EB-983C1A652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954763" y="467026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oloriage Insecte facile dessin gratuit à imprimer">
            <a:extLst>
              <a:ext uri="{FF2B5EF4-FFF2-40B4-BE49-F238E27FC236}">
                <a16:creationId xmlns:a16="http://schemas.microsoft.com/office/drawing/2014/main" id="{F1BF62B3-2EA2-45E9-9C47-D3F6901A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6954763" y="566719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6" descr="Coloriage Insecte facile dessin gratuit à imprimer">
            <a:extLst>
              <a:ext uri="{FF2B5EF4-FFF2-40B4-BE49-F238E27FC236}">
                <a16:creationId xmlns:a16="http://schemas.microsoft.com/office/drawing/2014/main" id="{391DA476-43CC-4734-AB11-6A5F02473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08305" y="1575859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6" descr="Coloriage Insecte facile dessin gratuit à imprimer">
            <a:extLst>
              <a:ext uri="{FF2B5EF4-FFF2-40B4-BE49-F238E27FC236}">
                <a16:creationId xmlns:a16="http://schemas.microsoft.com/office/drawing/2014/main" id="{8011D881-649D-44A6-B834-0F1D3A45C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50893" y="2572792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6" descr="Coloriage Insecte facile dessin gratuit à imprimer">
            <a:extLst>
              <a:ext uri="{FF2B5EF4-FFF2-40B4-BE49-F238E27FC236}">
                <a16:creationId xmlns:a16="http://schemas.microsoft.com/office/drawing/2014/main" id="{B6F7E601-7CAD-4D73-B15B-B56F8EA3B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50893" y="360821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6" descr="Coloriage Insecte facile dessin gratuit à imprimer">
            <a:extLst>
              <a:ext uri="{FF2B5EF4-FFF2-40B4-BE49-F238E27FC236}">
                <a16:creationId xmlns:a16="http://schemas.microsoft.com/office/drawing/2014/main" id="{2AE9E552-CE26-4161-83CF-CED84E8A6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72635" y="46436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6" descr="Coloriage Insecte facile dessin gratuit à imprimer">
            <a:extLst>
              <a:ext uri="{FF2B5EF4-FFF2-40B4-BE49-F238E27FC236}">
                <a16:creationId xmlns:a16="http://schemas.microsoft.com/office/drawing/2014/main" id="{3F017A87-482E-4354-AD8D-B63DCA5D9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7572635" y="5640564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6" descr="Coloriage Insecte facile dessin gratuit à imprimer">
            <a:extLst>
              <a:ext uri="{FF2B5EF4-FFF2-40B4-BE49-F238E27FC236}">
                <a16:creationId xmlns:a16="http://schemas.microsoft.com/office/drawing/2014/main" id="{9765AC25-1FE5-4EFD-90E2-1DC8E95F8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182273" y="158749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6" descr="Coloriage Insecte facile dessin gratuit à imprimer">
            <a:extLst>
              <a:ext uri="{FF2B5EF4-FFF2-40B4-BE49-F238E27FC236}">
                <a16:creationId xmlns:a16="http://schemas.microsoft.com/office/drawing/2014/main" id="{B418B176-71F1-4DCE-A229-B30F0AFF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24861" y="2584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6" descr="Coloriage Insecte facile dessin gratuit à imprimer">
            <a:extLst>
              <a:ext uri="{FF2B5EF4-FFF2-40B4-BE49-F238E27FC236}">
                <a16:creationId xmlns:a16="http://schemas.microsoft.com/office/drawing/2014/main" id="{38904A6E-0955-4A93-B7FB-40E8FDEC4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24861" y="3619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6" descr="Coloriage Insecte facile dessin gratuit à imprimer">
            <a:extLst>
              <a:ext uri="{FF2B5EF4-FFF2-40B4-BE49-F238E27FC236}">
                <a16:creationId xmlns:a16="http://schemas.microsoft.com/office/drawing/2014/main" id="{6046525D-54C4-4514-8125-9E1CE24F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46603" y="4655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6" descr="Coloriage Insecte facile dessin gratuit à imprimer">
            <a:extLst>
              <a:ext uri="{FF2B5EF4-FFF2-40B4-BE49-F238E27FC236}">
                <a16:creationId xmlns:a16="http://schemas.microsoft.com/office/drawing/2014/main" id="{6982FEE4-931D-4F35-9328-AC7C0C49B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246603" y="5652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6" descr="Coloriage Insecte facile dessin gratuit à imprimer">
            <a:extLst>
              <a:ext uri="{FF2B5EF4-FFF2-40B4-BE49-F238E27FC236}">
                <a16:creationId xmlns:a16="http://schemas.microsoft.com/office/drawing/2014/main" id="{F050E46C-BE91-40FB-B45D-EDD3BFE9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8966574" y="165005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6" descr="Coloriage Insecte facile dessin gratuit à imprimer">
            <a:extLst>
              <a:ext uri="{FF2B5EF4-FFF2-40B4-BE49-F238E27FC236}">
                <a16:creationId xmlns:a16="http://schemas.microsoft.com/office/drawing/2014/main" id="{E8406ECB-5B7A-474F-BAC9-0FB35D39B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09162" y="264698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6" descr="Coloriage Insecte facile dessin gratuit à imprimer">
            <a:extLst>
              <a:ext uri="{FF2B5EF4-FFF2-40B4-BE49-F238E27FC236}">
                <a16:creationId xmlns:a16="http://schemas.microsoft.com/office/drawing/2014/main" id="{EDB0E747-C091-438F-8F75-472D9A387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09162" y="368240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6" descr="Coloriage Insecte facile dessin gratuit à imprimer">
            <a:extLst>
              <a:ext uri="{FF2B5EF4-FFF2-40B4-BE49-F238E27FC236}">
                <a16:creationId xmlns:a16="http://schemas.microsoft.com/office/drawing/2014/main" id="{18ED82E6-F7CA-4511-83E8-3451E3628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30904" y="471782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6" descr="Coloriage Insecte facile dessin gratuit à imprimer">
            <a:extLst>
              <a:ext uri="{FF2B5EF4-FFF2-40B4-BE49-F238E27FC236}">
                <a16:creationId xmlns:a16="http://schemas.microsoft.com/office/drawing/2014/main" id="{E8B0D128-9726-4B7E-8553-DD2E29D7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030904" y="571476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6" descr="Coloriage Insecte facile dessin gratuit à imprimer">
            <a:extLst>
              <a:ext uri="{FF2B5EF4-FFF2-40B4-BE49-F238E27FC236}">
                <a16:creationId xmlns:a16="http://schemas.microsoft.com/office/drawing/2014/main" id="{2F2C40CA-B37B-4D16-9C53-2A7217A57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56042" y="162799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6" descr="Coloriage Insecte facile dessin gratuit à imprimer">
            <a:extLst>
              <a:ext uri="{FF2B5EF4-FFF2-40B4-BE49-F238E27FC236}">
                <a16:creationId xmlns:a16="http://schemas.microsoft.com/office/drawing/2014/main" id="{222552A6-844B-4C7B-940E-FC99FBFB1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98630" y="262492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6" descr="Coloriage Insecte facile dessin gratuit à imprimer">
            <a:extLst>
              <a:ext uri="{FF2B5EF4-FFF2-40B4-BE49-F238E27FC236}">
                <a16:creationId xmlns:a16="http://schemas.microsoft.com/office/drawing/2014/main" id="{C051D47F-E951-42F2-A105-DDB36B70B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298630" y="366034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6" descr="Coloriage Insecte facile dessin gratuit à imprimer">
            <a:extLst>
              <a:ext uri="{FF2B5EF4-FFF2-40B4-BE49-F238E27FC236}">
                <a16:creationId xmlns:a16="http://schemas.microsoft.com/office/drawing/2014/main" id="{22471447-EE32-4877-A6D6-D7E54C346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320372" y="4695767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6" descr="Coloriage Insecte facile dessin gratuit à imprimer">
            <a:extLst>
              <a:ext uri="{FF2B5EF4-FFF2-40B4-BE49-F238E27FC236}">
                <a16:creationId xmlns:a16="http://schemas.microsoft.com/office/drawing/2014/main" id="{CE0FC1F4-34D7-43EE-9A8F-CAE7D9D7D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1320372" y="569270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6" descr="Coloriage Insecte facile dessin gratuit à imprimer">
            <a:extLst>
              <a:ext uri="{FF2B5EF4-FFF2-40B4-BE49-F238E27FC236}">
                <a16:creationId xmlns:a16="http://schemas.microsoft.com/office/drawing/2014/main" id="{42D896BD-B224-4DE9-B02C-AF3245CF3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83076" y="169225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6" descr="Coloriage Insecte facile dessin gratuit à imprimer">
            <a:extLst>
              <a:ext uri="{FF2B5EF4-FFF2-40B4-BE49-F238E27FC236}">
                <a16:creationId xmlns:a16="http://schemas.microsoft.com/office/drawing/2014/main" id="{60C916E0-6A31-45B6-BD85-B59C63A2C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25664" y="268919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6" descr="Coloriage Insecte facile dessin gratuit à imprimer">
            <a:extLst>
              <a:ext uri="{FF2B5EF4-FFF2-40B4-BE49-F238E27FC236}">
                <a16:creationId xmlns:a16="http://schemas.microsoft.com/office/drawing/2014/main" id="{875D567E-2E94-4E4A-8F60-637B38024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25664" y="372461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6" descr="Coloriage Insecte facile dessin gratuit à imprimer">
            <a:extLst>
              <a:ext uri="{FF2B5EF4-FFF2-40B4-BE49-F238E27FC236}">
                <a16:creationId xmlns:a16="http://schemas.microsoft.com/office/drawing/2014/main" id="{EDA886B9-9236-4E58-98F0-5B965D27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47406" y="476003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6" descr="Coloriage Insecte facile dessin gratuit à imprimer">
            <a:extLst>
              <a:ext uri="{FF2B5EF4-FFF2-40B4-BE49-F238E27FC236}">
                <a16:creationId xmlns:a16="http://schemas.microsoft.com/office/drawing/2014/main" id="{F48F6021-0E0E-40D5-844A-7F04D413C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547406" y="575696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6" descr="Coloriage Insecte facile dessin gratuit à imprimer">
            <a:extLst>
              <a:ext uri="{FF2B5EF4-FFF2-40B4-BE49-F238E27FC236}">
                <a16:creationId xmlns:a16="http://schemas.microsoft.com/office/drawing/2014/main" id="{B1F99B1F-347C-4A35-84B8-0BDDBAE8C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695195" y="167349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6" descr="Coloriage Insecte facile dessin gratuit à imprimer">
            <a:extLst>
              <a:ext uri="{FF2B5EF4-FFF2-40B4-BE49-F238E27FC236}">
                <a16:creationId xmlns:a16="http://schemas.microsoft.com/office/drawing/2014/main" id="{4B8DD93E-4944-43AA-9AF0-5419D26ED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37783" y="2670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6" descr="Coloriage Insecte facile dessin gratuit à imprimer">
            <a:extLst>
              <a:ext uri="{FF2B5EF4-FFF2-40B4-BE49-F238E27FC236}">
                <a16:creationId xmlns:a16="http://schemas.microsoft.com/office/drawing/2014/main" id="{8DED812C-C99B-428B-9B0D-B911A4CD6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37783" y="3705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6" descr="Coloriage Insecte facile dessin gratuit à imprimer">
            <a:extLst>
              <a:ext uri="{FF2B5EF4-FFF2-40B4-BE49-F238E27FC236}">
                <a16:creationId xmlns:a16="http://schemas.microsoft.com/office/drawing/2014/main" id="{97EA481E-C2E2-4388-BF15-496347FE2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59525" y="4741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6" descr="Coloriage Insecte facile dessin gratuit à imprimer">
            <a:extLst>
              <a:ext uri="{FF2B5EF4-FFF2-40B4-BE49-F238E27FC236}">
                <a16:creationId xmlns:a16="http://schemas.microsoft.com/office/drawing/2014/main" id="{39AF38D2-D9F2-48E1-B056-358555A5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9759525" y="5738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6" descr="Coloriage Insecte facile dessin gratuit à imprimer">
            <a:extLst>
              <a:ext uri="{FF2B5EF4-FFF2-40B4-BE49-F238E27FC236}">
                <a16:creationId xmlns:a16="http://schemas.microsoft.com/office/drawing/2014/main" id="{0BC75680-C1A6-4CEF-A9DD-3EA4202E4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54376" y="2697706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6" descr="Coloriage Insecte facile dessin gratuit à imprimer">
            <a:extLst>
              <a:ext uri="{FF2B5EF4-FFF2-40B4-BE49-F238E27FC236}">
                <a16:creationId xmlns:a16="http://schemas.microsoft.com/office/drawing/2014/main" id="{199B5FAC-D448-40F0-B11B-94BA084E0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54376" y="373312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6" descr="Coloriage Insecte facile dessin gratuit à imprimer">
            <a:extLst>
              <a:ext uri="{FF2B5EF4-FFF2-40B4-BE49-F238E27FC236}">
                <a16:creationId xmlns:a16="http://schemas.microsoft.com/office/drawing/2014/main" id="{495AB496-51F2-41DB-A7EE-241680843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76118" y="4768545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6" descr="Coloriage Insecte facile dessin gratuit à imprimer">
            <a:extLst>
              <a:ext uri="{FF2B5EF4-FFF2-40B4-BE49-F238E27FC236}">
                <a16:creationId xmlns:a16="http://schemas.microsoft.com/office/drawing/2014/main" id="{4756062C-C2BF-4732-AC69-71C902DF3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76118" y="5765478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6" descr="Coloriage Insecte facile dessin gratuit à imprimer">
            <a:extLst>
              <a:ext uri="{FF2B5EF4-FFF2-40B4-BE49-F238E27FC236}">
                <a16:creationId xmlns:a16="http://schemas.microsoft.com/office/drawing/2014/main" id="{C156F120-940A-49CA-B2E0-8B184617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2455" y="2670431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6" descr="Coloriage Insecte facile dessin gratuit à imprimer">
            <a:extLst>
              <a:ext uri="{FF2B5EF4-FFF2-40B4-BE49-F238E27FC236}">
                <a16:creationId xmlns:a16="http://schemas.microsoft.com/office/drawing/2014/main" id="{B7E49D56-ECB9-4E4E-9EB0-5C9FA55CC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42455" y="370585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6" descr="Coloriage Insecte facile dessin gratuit à imprimer">
            <a:extLst>
              <a:ext uri="{FF2B5EF4-FFF2-40B4-BE49-F238E27FC236}">
                <a16:creationId xmlns:a16="http://schemas.microsoft.com/office/drawing/2014/main" id="{00510A65-E2B8-4565-85B3-0A6A7840A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64197" y="4741270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6" descr="Coloriage Insecte facile dessin gratuit à imprimer">
            <a:extLst>
              <a:ext uri="{FF2B5EF4-FFF2-40B4-BE49-F238E27FC236}">
                <a16:creationId xmlns:a16="http://schemas.microsoft.com/office/drawing/2014/main" id="{DC423B6B-AF02-43D6-ADD5-B871A67A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37" b="2690"/>
          <a:stretch/>
        </p:blipFill>
        <p:spPr bwMode="auto">
          <a:xfrm>
            <a:off x="1064197" y="5738203"/>
            <a:ext cx="703681" cy="8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D7A9EB-196E-4125-8FD6-EBCC0CC5F848}"/>
              </a:ext>
            </a:extLst>
          </p:cNvPr>
          <p:cNvSpPr/>
          <p:nvPr/>
        </p:nvSpPr>
        <p:spPr>
          <a:xfrm>
            <a:off x="0" y="0"/>
            <a:ext cx="12192000" cy="68486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7DDB6C-0D47-4419-B7C7-23AF3D1C8A95}"/>
              </a:ext>
            </a:extLst>
          </p:cNvPr>
          <p:cNvSpPr/>
          <p:nvPr/>
        </p:nvSpPr>
        <p:spPr>
          <a:xfrm>
            <a:off x="3475259" y="2331452"/>
            <a:ext cx="5448710" cy="181339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/>
              <a:t>70 à 85% de diversité animale !</a:t>
            </a:r>
          </a:p>
          <a:p>
            <a:pPr algn="ctr"/>
            <a:endParaRPr lang="fr-CA" sz="2800" dirty="0"/>
          </a:p>
          <a:p>
            <a:pPr algn="ctr"/>
            <a:r>
              <a:rPr lang="fr-CA" sz="2800" dirty="0"/>
              <a:t>1 500 000 espèces décrites</a:t>
            </a:r>
          </a:p>
        </p:txBody>
      </p:sp>
    </p:spTree>
    <p:extLst>
      <p:ext uri="{BB962C8B-B14F-4D97-AF65-F5344CB8AC3E}">
        <p14:creationId xmlns:p14="http://schemas.microsoft.com/office/powerpoint/2010/main" val="39475820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1298</Words>
  <Application>Microsoft Office PowerPoint</Application>
  <PresentationFormat>Grand écran</PresentationFormat>
  <Paragraphs>201</Paragraphs>
  <Slides>54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3" baseType="lpstr">
      <vt:lpstr>Arial</vt:lpstr>
      <vt:lpstr>Arial</vt:lpstr>
      <vt:lpstr>Calibri</vt:lpstr>
      <vt:lpstr>Calibri Light</vt:lpstr>
      <vt:lpstr>gotham xnarrow ssm a</vt:lpstr>
      <vt:lpstr>Roboto Condensed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Protection des espèces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Cour 1 : Diversité des insectes</vt:lpstr>
      <vt:lpstr>1 – DIVERSITE</vt:lpstr>
      <vt:lpstr>Présentation PowerPoint</vt:lpstr>
      <vt:lpstr>Présentation PowerPoint</vt:lpstr>
      <vt:lpstr>Présentation PowerPoint</vt:lpstr>
      <vt:lpstr>Présentation PowerPoint</vt:lpstr>
      <vt:lpstr>Conclusion diversité</vt:lpstr>
      <vt:lpstr>2 - COGNITION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partie 2</vt:lpstr>
      <vt:lpstr>Choix toujours aussi facile ?</vt:lpstr>
      <vt:lpstr>CONCLUSION</vt:lpstr>
      <vt:lpstr>Prochain cours</vt:lpstr>
      <vt:lpstr>Bibliographie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Upop</dc:title>
  <dc:creator>Augustin Julie</dc:creator>
  <cp:lastModifiedBy>Augustin Julie</cp:lastModifiedBy>
  <cp:revision>820</cp:revision>
  <dcterms:created xsi:type="dcterms:W3CDTF">2020-10-21T17:31:57Z</dcterms:created>
  <dcterms:modified xsi:type="dcterms:W3CDTF">2020-12-01T15:02:15Z</dcterms:modified>
</cp:coreProperties>
</file>