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6"/>
  </p:normalViewPr>
  <p:slideViewPr>
    <p:cSldViewPr snapToGrid="0" snapToObjects="1">
      <p:cViewPr varScale="1">
        <p:scale>
          <a:sx n="90" d="100"/>
          <a:sy n="90" d="100"/>
        </p:scale>
        <p:origin x="232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73CE-5521-0B41-BA4C-0CEB30215B76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E070EA48-25AF-1645-93E5-352DD4DA3C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829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73CE-5521-0B41-BA4C-0CEB30215B76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EA48-25AF-1645-93E5-352DD4DA3C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1112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73CE-5521-0B41-BA4C-0CEB30215B76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EA48-25AF-1645-93E5-352DD4DA3C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897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73CE-5521-0B41-BA4C-0CEB30215B76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EA48-25AF-1645-93E5-352DD4DA3C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15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9C173CE-5521-0B41-BA4C-0CEB30215B76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fr-F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070EA48-25AF-1645-93E5-352DD4DA3C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3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73CE-5521-0B41-BA4C-0CEB30215B76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EA48-25AF-1645-93E5-352DD4DA3C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73CE-5521-0B41-BA4C-0CEB30215B76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EA48-25AF-1645-93E5-352DD4DA3CFF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93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73CE-5521-0B41-BA4C-0CEB30215B76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EA48-25AF-1645-93E5-352DD4DA3CFF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91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73CE-5521-0B41-BA4C-0CEB30215B76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EA48-25AF-1645-93E5-352DD4DA3C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03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73CE-5521-0B41-BA4C-0CEB30215B76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EA48-25AF-1645-93E5-352DD4DA3C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13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73CE-5521-0B41-BA4C-0CEB30215B76}" type="datetimeFigureOut">
              <a:rPr lang="fr-FR" smtClean="0"/>
              <a:t>24/11/2019</a:t>
            </a:fld>
            <a:endParaRPr lang="fr-F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EA48-25AF-1645-93E5-352DD4DA3C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914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9C173CE-5521-0B41-BA4C-0CEB30215B76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E070EA48-25AF-1645-93E5-352DD4DA3C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74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B23E92-846A-B348-8EA0-0EA9B5199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7524" y="2064730"/>
            <a:ext cx="2942706" cy="2728536"/>
          </a:xfrm>
        </p:spPr>
        <p:txBody>
          <a:bodyPr anchor="ctr">
            <a:normAutofit/>
          </a:bodyPr>
          <a:lstStyle/>
          <a:p>
            <a:r>
              <a:rPr lang="fr-FR" sz="2800" dirty="0" err="1">
                <a:solidFill>
                  <a:schemeClr val="tx2"/>
                </a:solidFill>
              </a:rPr>
              <a:t>Upop</a:t>
            </a:r>
            <a:r>
              <a:rPr lang="fr-FR" sz="2800" dirty="0">
                <a:solidFill>
                  <a:schemeClr val="tx2"/>
                </a:solidFill>
              </a:rPr>
              <a:t> Montréal, 25 novembre 2019</a:t>
            </a:r>
          </a:p>
          <a:p>
            <a:r>
              <a:rPr lang="fr-FR" sz="2800" dirty="0">
                <a:solidFill>
                  <a:schemeClr val="tx2"/>
                </a:solidFill>
              </a:rPr>
              <a:t>Ludvic Moquin-Beaudry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CFDD4A-4FA1-4CD9-90D5-E253C2040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14818" y="720071"/>
            <a:ext cx="5417868" cy="5417858"/>
            <a:chOff x="1311770" y="720071"/>
            <a:chExt cx="5417868" cy="5417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1770" y="720071"/>
              <a:ext cx="5417868" cy="5417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8390" y="1006688"/>
              <a:ext cx="4844628" cy="4844620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06DEE257-6831-FF47-9A88-A52B3C3FC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7507" y="1316890"/>
            <a:ext cx="4606394" cy="4224216"/>
          </a:xfrm>
        </p:spPr>
        <p:txBody>
          <a:bodyPr>
            <a:normAutofit/>
          </a:bodyPr>
          <a:lstStyle/>
          <a:p>
            <a:pPr algn="ctr"/>
            <a:r>
              <a:rPr lang="fr-FR" sz="6000">
                <a:solidFill>
                  <a:srgbClr val="FFFFFF"/>
                </a:solidFill>
              </a:rPr>
              <a:t>Cinéma et aliénation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5208" y="3388657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749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58D0BF-5B21-1D44-A1C2-A5C1FDE8C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Rappel du cours de 2012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C25725-3D2E-864A-AA6B-4C059032B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En janvier et février 2012, nous nous sommes intéressés au phénomène des films « où il ne se passe rien », auquel on reproche de « ne pas avoir d’histoire », de ne pas divertir.</a:t>
            </a:r>
          </a:p>
          <a:p>
            <a:r>
              <a:rPr lang="fr-FR" dirty="0"/>
              <a:t>Nous nous demandions, à partir de cela, comment le cinéma peut être lié à l’aliénation dans la société contemporaine, un concept abstrait qui peut parfois être difficile à mettre en mots.</a:t>
            </a:r>
          </a:p>
          <a:p>
            <a:r>
              <a:rPr lang="fr-FR" dirty="0"/>
              <a:t>4 films :</a:t>
            </a:r>
          </a:p>
          <a:p>
            <a:pPr lvl="2"/>
            <a:r>
              <a:rPr lang="fr-FR" dirty="0"/>
              <a:t>The </a:t>
            </a:r>
            <a:r>
              <a:rPr lang="fr-FR" dirty="0" err="1"/>
              <a:t>Bothersome</a:t>
            </a:r>
            <a:r>
              <a:rPr lang="fr-FR" dirty="0"/>
              <a:t> Man, Jens Lien</a:t>
            </a:r>
          </a:p>
          <a:p>
            <a:pPr lvl="2"/>
            <a:r>
              <a:rPr lang="fr-FR" dirty="0"/>
              <a:t>Le goût de la cerise, Abbas </a:t>
            </a:r>
            <a:r>
              <a:rPr lang="fr-FR" dirty="0" err="1"/>
              <a:t>Kairostami</a:t>
            </a:r>
            <a:endParaRPr lang="fr-FR" dirty="0"/>
          </a:p>
          <a:p>
            <a:pPr lvl="2"/>
            <a:r>
              <a:rPr lang="fr-FR" dirty="0" err="1"/>
              <a:t>Somewhere</a:t>
            </a:r>
            <a:r>
              <a:rPr lang="fr-FR" dirty="0"/>
              <a:t>, Sofia Coppola</a:t>
            </a:r>
          </a:p>
          <a:p>
            <a:pPr lvl="2"/>
            <a:r>
              <a:rPr lang="fr-FR" dirty="0" err="1"/>
              <a:t>Contiental</a:t>
            </a:r>
            <a:r>
              <a:rPr lang="fr-FR" dirty="0"/>
              <a:t> : un film sans fusil, Stéphane Lafleur</a:t>
            </a:r>
          </a:p>
        </p:txBody>
      </p:sp>
    </p:spTree>
    <p:extLst>
      <p:ext uri="{BB962C8B-B14F-4D97-AF65-F5344CB8AC3E}">
        <p14:creationId xmlns:p14="http://schemas.microsoft.com/office/powerpoint/2010/main" val="257541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4D8B08-589F-3D48-8EB5-DA8873C4C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Définir l’aliénation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09CE4-570C-A548-86A6-AEA2B00BB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« Aliéner », au sens étymologique, signifier «  rendre étranger »</a:t>
            </a:r>
          </a:p>
          <a:p>
            <a:r>
              <a:rPr lang="fr-FR" dirty="0"/>
              <a:t>C’est d’abord dans le contexte du travail que cette notion a été popularisée</a:t>
            </a:r>
          </a:p>
          <a:p>
            <a:r>
              <a:rPr lang="fr-FR" dirty="0"/>
              <a:t>Définition de Karl Marx :</a:t>
            </a:r>
          </a:p>
          <a:p>
            <a:pPr marL="0" indent="0">
              <a:buNone/>
            </a:pPr>
            <a:r>
              <a:rPr lang="fr-FR" dirty="0"/>
              <a:t>« […] l’aliénation n’apparaît pas seulement dans le résultat, mais aussi dans l’acte même de la production, à l’intérieur de l’activité productive elle-même. Comme le produit ne serait-il pas étranger à l’ouvrier si celui-ci, dans l’acte même de la production, ne devenait pas </a:t>
            </a:r>
            <a:r>
              <a:rPr lang="fr-FR" b="1" dirty="0"/>
              <a:t>étranger à lui-même</a:t>
            </a:r>
            <a:r>
              <a:rPr lang="fr-FR" dirty="0"/>
              <a:t>? […] En conséquence, l’ouvrier ne se sent lui-même qu’en dehors du travail et dans le travail il se sent extérieur à lui-même. » (</a:t>
            </a:r>
            <a:r>
              <a:rPr lang="fr-FR" i="1" dirty="0"/>
              <a:t>Manuscrits de 1844</a:t>
            </a:r>
            <a:r>
              <a:rPr lang="fr-FR" dirty="0"/>
              <a:t>, p.111-112)</a:t>
            </a:r>
          </a:p>
        </p:txBody>
      </p:sp>
    </p:spTree>
    <p:extLst>
      <p:ext uri="{BB962C8B-B14F-4D97-AF65-F5344CB8AC3E}">
        <p14:creationId xmlns:p14="http://schemas.microsoft.com/office/powerpoint/2010/main" val="12594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3131E6-2873-2B40-BAF7-935222469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Cinéma et prise de conscience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347E14-69EB-CD40-B13E-3B63D204A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Quel est l’effet de l’ennui quand on regarde un film? Qu’est-ce que cela provoque?</a:t>
            </a:r>
          </a:p>
          <a:p>
            <a:pPr lvl="1"/>
            <a:r>
              <a:rPr lang="fr-FR" dirty="0"/>
              <a:t>Qu’est-ce qui nous met mal à l’aise dans ces circonstances?</a:t>
            </a:r>
          </a:p>
          <a:p>
            <a:pPr lvl="1"/>
            <a:r>
              <a:rPr lang="fr-FR" dirty="0"/>
              <a:t>Pourquoi chasser l’ennui?</a:t>
            </a:r>
          </a:p>
          <a:p>
            <a:r>
              <a:rPr lang="fr-FR" dirty="0"/>
              <a:t>Quels sont les moyens par lesquels les films peuvent nous aider à prendre conscience de notre aliénation?</a:t>
            </a:r>
          </a:p>
        </p:txBody>
      </p:sp>
    </p:spTree>
    <p:extLst>
      <p:ext uri="{BB962C8B-B14F-4D97-AF65-F5344CB8AC3E}">
        <p14:creationId xmlns:p14="http://schemas.microsoft.com/office/powerpoint/2010/main" val="389550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2F93E8-F0D9-074B-A50E-90AE0A6C4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Mécanismes cinématographiques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B3E33B-39D9-4B4E-861A-11EA9257A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Par quels moyens le cinéma s’y prend-t-il pour nous captiver?</a:t>
            </a:r>
          </a:p>
          <a:p>
            <a:r>
              <a:rPr lang="fr-FR" dirty="0"/>
              <a:t>Est-ce qu’être </a:t>
            </a:r>
            <a:r>
              <a:rPr lang="fr-FR" dirty="0" err="1"/>
              <a:t>captivé.e</a:t>
            </a:r>
            <a:r>
              <a:rPr lang="fr-FR" dirty="0"/>
              <a:t> signifie que l’on vit une expérience authentique?</a:t>
            </a:r>
          </a:p>
          <a:p>
            <a:r>
              <a:rPr lang="fr-FR" dirty="0"/>
              <a:t>À quoi sert le divertissement?</a:t>
            </a:r>
          </a:p>
          <a:p>
            <a:r>
              <a:rPr lang="fr-FR" dirty="0"/>
              <a:t>Qu’est-ce qui fait que l’on trouve un film ennuyant?</a:t>
            </a:r>
          </a:p>
          <a:p>
            <a:r>
              <a:rPr lang="fr-FR" dirty="0"/>
              <a:t>Un film peut-il nous aliéner?</a:t>
            </a:r>
          </a:p>
        </p:txBody>
      </p:sp>
    </p:spTree>
    <p:extLst>
      <p:ext uri="{BB962C8B-B14F-4D97-AF65-F5344CB8AC3E}">
        <p14:creationId xmlns:p14="http://schemas.microsoft.com/office/powerpoint/2010/main" val="253255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0AF12B-FCC3-064E-861A-3ED0785D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Synthèse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CAADBE-E04D-8840-8D71-3B6A5A02E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55490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Type de boi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ype de bois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ype de bois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1828</TotalTime>
  <Words>339</Words>
  <Application>Microsoft Macintosh PowerPoint</Application>
  <PresentationFormat>Grand écran</PresentationFormat>
  <Paragraphs>28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Calibri</vt:lpstr>
      <vt:lpstr>Rockwell</vt:lpstr>
      <vt:lpstr>Rockwell Condensed</vt:lpstr>
      <vt:lpstr>Rockwell Extra Bold</vt:lpstr>
      <vt:lpstr>Wingdings</vt:lpstr>
      <vt:lpstr>Type de bois</vt:lpstr>
      <vt:lpstr>Cinéma et aliénation</vt:lpstr>
      <vt:lpstr>Rappel du cours de 2012</vt:lpstr>
      <vt:lpstr>Définir l’aliénation</vt:lpstr>
      <vt:lpstr>Cinéma et prise de conscience</vt:lpstr>
      <vt:lpstr>Mécanismes cinématographiques</vt:lpstr>
      <vt:lpstr>Synthèse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Cinéma et aliénation</dc:title>
  <dc:creator>Ludvic MOQUIN-BEAUDRY</dc:creator>
  <cp:lastModifiedBy>Ludvic MOQUIN-BEAUDRY</cp:lastModifiedBy>
  <cp:revision>10</cp:revision>
  <dcterms:created xsi:type="dcterms:W3CDTF">2019-11-24T17:11:44Z</dcterms:created>
  <dcterms:modified xsi:type="dcterms:W3CDTF">2019-11-25T23:40:12Z</dcterms:modified>
</cp:coreProperties>
</file>